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309" r:id="rId3"/>
    <p:sldId id="310" r:id="rId4"/>
    <p:sldId id="311" r:id="rId5"/>
    <p:sldId id="312" r:id="rId6"/>
    <p:sldId id="31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4" r:id="rId29"/>
    <p:sldId id="292" r:id="rId30"/>
    <p:sldId id="295" r:id="rId31"/>
    <p:sldId id="296" r:id="rId32"/>
    <p:sldId id="297" r:id="rId33"/>
    <p:sldId id="298" r:id="rId34"/>
    <p:sldId id="308" r:id="rId35"/>
    <p:sldId id="314" r:id="rId36"/>
    <p:sldId id="315" r:id="rId37"/>
    <p:sldId id="316" r:id="rId38"/>
    <p:sldId id="284" r:id="rId39"/>
    <p:sldId id="305" r:id="rId40"/>
    <p:sldId id="306" r:id="rId41"/>
    <p:sldId id="300" r:id="rId42"/>
    <p:sldId id="307" r:id="rId43"/>
    <p:sldId id="302" r:id="rId44"/>
    <p:sldId id="303" r:id="rId45"/>
    <p:sldId id="304" r:id="rId46"/>
    <p:sldId id="272" r:id="rId47"/>
    <p:sldId id="274" r:id="rId48"/>
    <p:sldId id="275" r:id="rId49"/>
    <p:sldId id="276" r:id="rId50"/>
    <p:sldId id="277" r:id="rId51"/>
    <p:sldId id="278" r:id="rId52"/>
    <p:sldId id="282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5298B6-62BD-4D0B-AC17-2A4A2D6E53B6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59D433-4644-435F-A5B8-95CC7F1800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is\Desktop\PIBIDfotos\Radioativdade\bomba%20atomica%20para%20aula%20professor%20Jorge%20Qu&#237;mica10.m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is\Desktop\PIBIDfotos\Radioativdade\Bomba%20atomica.m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is\Desktop\PIBIDfotos\Radioativdade\Gera&#231;&#227;o%20de%20energia%20em%20usinas%20nucleares.m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is\Desktop\PIBIDfotos\Radioativdade\Su&#233;cia%20constr&#243;i%20dep&#243;sito%20de%20Lixo%20At&#244;mico%20debaixo%20do%20oceano.m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jpeg"/><Relationship Id="rId4" Type="http://schemas.openxmlformats.org/officeDocument/2006/relationships/image" Target="../media/image6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        Grupo: PIBID - Química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11946radioativid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4624"/>
            <a:ext cx="7968000" cy="59760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335360" y="188640"/>
            <a:ext cx="6477000" cy="99824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radioatividade</a:t>
            </a:r>
            <a:endParaRPr lang="pt-BR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Fissão Nuclear: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Núcleo estável: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dministrador\Desktop\radiação\esquema.png"/>
          <p:cNvPicPr>
            <a:picLocks noChangeAspect="1" noChangeArrowheads="1"/>
          </p:cNvPicPr>
          <p:nvPr/>
        </p:nvPicPr>
        <p:blipFill>
          <a:blip r:embed="rId2" cstate="print"/>
          <a:srcRect l="1774" t="789" r="505" b="1600"/>
          <a:stretch>
            <a:fillRect/>
          </a:stretch>
        </p:blipFill>
        <p:spPr bwMode="auto">
          <a:xfrm>
            <a:off x="1799692" y="2132856"/>
            <a:ext cx="554461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Fissão Nuclear: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Núcleo instável: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Administrador\Desktop\radiação\nucleo instav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2060848"/>
            <a:ext cx="684076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Fissão Nuclear: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Reação em cadeia: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energia-nuclear247-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2132856"/>
            <a:ext cx="63500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Fissão Nuclear: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fissão nuclear pode ser controlada!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smtClean="0">
                <a:latin typeface="Arial" pitchFamily="34" charset="0"/>
                <a:cs typeface="Arial" pitchFamily="34" charset="0"/>
              </a:rPr>
              <a:t>O termo “Fissão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Nuclear” foi definido pelos químicos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Fritz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Strassmann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Otto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Hahn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através das reações com Urânio.</a:t>
            </a:r>
          </a:p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(Alemanha, 22/02/1902 – 22/04/1980)                 (Alemanha, 08/03/1879 – 1966)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465264"/>
            <a:ext cx="2054632" cy="2340000"/>
          </a:xfrm>
          <a:prstGeom prst="rect">
            <a:avLst/>
          </a:prstGeom>
        </p:spPr>
      </p:pic>
      <p:pic>
        <p:nvPicPr>
          <p:cNvPr id="5" name="Imagem 4" descr="B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3963" y="3465264"/>
            <a:ext cx="1900536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Fusão Nuclear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É o processo no qual dois ou mais núcleos atômicos se juntam e formam outro núcleo de maior número atômico.</a:t>
            </a:r>
          </a:p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Só pressão e temperatura altíssimas conseguem fazer com que elétrons se dispersem do núcleo, facilitando a colisão. Esse processo ocorre naturalmente em estrelas, como o Sol.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Fusão Nuclear: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Fusão no Sol: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dministrador\Desktop\radiação\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91276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Fusão Nuclear: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Bomba de Hidrogênio:</a:t>
            </a: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Em 1952, foi criada a bomba H (bomba de hidrogênio), que tinha como reator nuclear a fusão do hidrogênio. </a:t>
            </a:r>
          </a:p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Essa incrível arma de destruição gerou, em seu primeiro experimento, uma energia cerca de mil vezes maior do que a bomba A (bomba atômica) de fissão nuclear.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 bomba de hidrogênio, 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Ivy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Mike (com intensidade equivalente à detonação de 10,4 megatoneladas de TNT) foi testada a 31 de Outubro de 1952, em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Eniwetok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i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953" y="2564904"/>
            <a:ext cx="5543095" cy="4140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Fusão Nuclear: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Fusão Nuclear: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Requer muita energia para acontecer.</a:t>
            </a:r>
          </a:p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Ainda não pode ser controlada.</a:t>
            </a:r>
          </a:p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Esse processo libera uma quantidade de energia muito maior do que a liberada no processo de fissão nuclear.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Bomba Atômica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omba Atomica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440" y="1593368"/>
            <a:ext cx="6864000" cy="51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RADIOATIVIDADE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A radioatividade é definida como a capacidade que alguns elementos fisicamente instáveis possuem de emitir energia sob forma de partículas ou radiação eletromagnética. 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A radioatividade foi descoberta no século XIX. Até esse momento predominava a ideia de que os átomos eram as menores partículas da matéria. 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Com a descoberta da radiação, os cientistas constataram a existência de partículas ainda menores que o átomo, tais como: próton, nêutron, elétron.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Bomba 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Boy – Hiroshima 06/08/1945      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Fat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Man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– Nagasaki, 09/08/1945</a:t>
            </a:r>
          </a:p>
          <a:p>
            <a:pPr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omba-atom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419709" y="2285467"/>
            <a:ext cx="4337349" cy="2880000"/>
          </a:xfrm>
          <a:prstGeom prst="rect">
            <a:avLst/>
          </a:prstGeom>
        </p:spPr>
      </p:pic>
      <p:pic>
        <p:nvPicPr>
          <p:cNvPr id="5" name="Espaço Reservado para Conteúdo 3" descr="bomba%20atomica%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45625" y="2314993"/>
            <a:ext cx="4388572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Bomba 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Mecanismos de uma bomba atômica: Fissão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Desig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1701" y="2060848"/>
            <a:ext cx="4820599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Bomba 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Mecanismos de uma bomba atômica: Fusão.</a:t>
            </a:r>
          </a:p>
        </p:txBody>
      </p:sp>
      <p:pic>
        <p:nvPicPr>
          <p:cNvPr id="6" name="Imagem 5" descr="350px-Implosion_Nuclear_weap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998" y="2276872"/>
            <a:ext cx="7598005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Bomba 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Simulação da área atingida pela radiação atômica.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ground_zero.jpg"/>
          <p:cNvPicPr>
            <a:picLocks noChangeAspect="1"/>
          </p:cNvPicPr>
          <p:nvPr/>
        </p:nvPicPr>
        <p:blipFill>
          <a:blip r:embed="rId2" cstate="print"/>
          <a:srcRect t="20901" r="5335" b="23227"/>
          <a:stretch>
            <a:fillRect/>
          </a:stretch>
        </p:blipFill>
        <p:spPr>
          <a:xfrm>
            <a:off x="971600" y="2060848"/>
            <a:ext cx="6582811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Bomba 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Fotos da destruição causada pelas bombas.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://i1.r7.com/data/files/2C92/94A4/2529/62B8/0125/4992/A35C/687C/hiroshima-ap-hg-2009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3" y="2241248"/>
            <a:ext cx="4553253" cy="3420000"/>
          </a:xfrm>
          <a:prstGeom prst="rect">
            <a:avLst/>
          </a:prstGeom>
          <a:noFill/>
        </p:spPr>
      </p:pic>
      <p:pic>
        <p:nvPicPr>
          <p:cNvPr id="45060" name="Picture 4" descr="http://www.infoescola.com/wp-content/uploads/2011/01/Memorial-da-Paz-de-Hiroshim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483" y="2637232"/>
            <a:ext cx="4378021" cy="29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Bomba Atômica</a:t>
            </a:r>
            <a:endParaRPr lang="pt-BR" dirty="0"/>
          </a:p>
        </p:txBody>
      </p:sp>
      <p:pic>
        <p:nvPicPr>
          <p:cNvPr id="4" name="Imagem 3" descr="radiac3a7c3a3o-no-organis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259" y="1593376"/>
            <a:ext cx="6965483" cy="52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Usinas Nucleares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Usina Angra 3 – Rio de Janeiro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://3.bp.blogspot.com/_h92F2a-n9aY/SXA3BnRO_4I/AAAAAAAADEw/nnk7bd3roKs/s400/usina+nuclear+an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136" y="1556792"/>
            <a:ext cx="5468353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Usinas Nucleares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Mecanismos de uma Usina: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static.hsw.com.br/gif/usina-nuclear-angra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430" y="2060848"/>
            <a:ext cx="5657141" cy="47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Usinas Nucleares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Reator nuclear: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726_TE_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6303" y="2025376"/>
            <a:ext cx="6588050" cy="48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Usinas Nucleares</a:t>
            </a:r>
            <a:endParaRPr lang="pt-BR" dirty="0"/>
          </a:p>
        </p:txBody>
      </p:sp>
      <p:pic>
        <p:nvPicPr>
          <p:cNvPr id="4" name="Espaço Reservado para Conteúdo 3" descr="USINA NUCL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484" y="1556792"/>
            <a:ext cx="7331033" cy="52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Radioatividade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No ano de 1896, o físico Antoine-Henri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Becquerel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observou que um sal de urânio possuía a capacidade de sensibilizar um filme fotográfico, recoberto por uma fina lâmina de metal.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                         (França, 15/12/1852 — 25/08/1908)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reich-chemistry.wikispaces.com/file/view/henri-becquerel-324x205.jpg/98229095/420x265/henri-becquerel-324x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024" y="3825304"/>
            <a:ext cx="3698344" cy="2340000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a/a3/Henri_Becquerel.jpg/200px-Henri_Becque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2474007" cy="28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Usinas Nucleares</a:t>
            </a:r>
            <a:endParaRPr lang="pt-BR" dirty="0"/>
          </a:p>
        </p:txBody>
      </p:sp>
      <p:pic>
        <p:nvPicPr>
          <p:cNvPr id="4" name="Imagem 3" descr="p_n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236" y="1530000"/>
            <a:ext cx="7381528" cy="53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Usinas Nucleares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Lixo Atômico.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lixo_nucl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33086"/>
            <a:ext cx="3925447" cy="3836274"/>
          </a:xfrm>
          <a:prstGeom prst="rect">
            <a:avLst/>
          </a:prstGeom>
        </p:spPr>
      </p:pic>
      <p:pic>
        <p:nvPicPr>
          <p:cNvPr id="51202" name="Picture 2" descr="http://1.bp.blogspot.com/-kxwF6dfLNTg/TjWr-dio23I/AAAAAAAAAKk/HBRYP__uoDI/s1600/piscinaAng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232" y="1629360"/>
            <a:ext cx="31752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Usinas Nucleares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Acidente Nuclear de Fukushima I (Março de 2011)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ArosadeFukushima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2751" y="1988840"/>
            <a:ext cx="6578498" cy="48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Usinas Nucleares</a:t>
            </a:r>
            <a:endParaRPr lang="pt-BR" dirty="0"/>
          </a:p>
        </p:txBody>
      </p:sp>
      <p:pic>
        <p:nvPicPr>
          <p:cNvPr id="4" name="Espaço Reservado para Conteúdo 3" descr="VAZAME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451" y="1521376"/>
            <a:ext cx="7101099" cy="52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Vídeos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omba atomica para aula professor Jorge Química10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2000" y="1557352"/>
            <a:ext cx="672000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Vídeos</a:t>
            </a:r>
            <a:endParaRPr lang="pt-BR" dirty="0"/>
          </a:p>
        </p:txBody>
      </p:sp>
      <p:pic>
        <p:nvPicPr>
          <p:cNvPr id="4" name="Bomba atomica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2000" y="1629360"/>
            <a:ext cx="672000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Vídeos</a:t>
            </a:r>
            <a:endParaRPr lang="pt-BR" dirty="0"/>
          </a:p>
        </p:txBody>
      </p:sp>
      <p:pic>
        <p:nvPicPr>
          <p:cNvPr id="4" name="Geração de energia em usinas nucleares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2000" y="1628800"/>
            <a:ext cx="672000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Vídeos</a:t>
            </a:r>
            <a:endParaRPr lang="pt-BR" dirty="0"/>
          </a:p>
        </p:txBody>
      </p:sp>
      <p:pic>
        <p:nvPicPr>
          <p:cNvPr id="4" name="Suécia constrói depósito de Lixo Atômico debaixo do oceano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2000" y="1562100"/>
            <a:ext cx="672000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Tempo de Meia-vida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4958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Meia-vida ou período de semidesintegração (T</a:t>
            </a:r>
            <a:r>
              <a:rPr lang="pt-BR" sz="28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): é o tempo necessário para que a metade da quantidade de uma amostra radioativa sofra desintegração.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Meia-vida de um isótopo radioativo independe da massa original da amostra.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quantidade de partículas emitidas dependerá da própria natureza do núcleo e também do número de átomos presentes na amostra.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Tempo de Meia-vida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 período de meia-vida do 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pt-BR" sz="2000" baseline="300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 é de 14 dias e neste tempo ele é reduzido pela metade, originando o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pt-BR" sz="2000" baseline="300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S.</a:t>
            </a:r>
          </a:p>
        </p:txBody>
      </p:sp>
      <p:pic>
        <p:nvPicPr>
          <p:cNvPr id="8" name="Espaço Reservado para Conteúdo 5" descr="curva-de-decaimento-radio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2000" y="1556793"/>
            <a:ext cx="4572000" cy="4005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Radioatividade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53400" cy="52578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Em 1897, a cientista Marie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Sklodowska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Curie provou que a intensidade da radiação é sempre proporcional à quantidade do urânio empregado na amostra, concluindo que a radioatividade era um fenômeno atômico.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                    (Polônia, 07/11/1867 — 04/07/1934)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nobelprize.org/nobel_prizes/chemistry/laureates/1911/marie-curie_post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12" y="3645336"/>
            <a:ext cx="2112728" cy="2988000"/>
          </a:xfrm>
          <a:prstGeom prst="rect">
            <a:avLst/>
          </a:prstGeom>
          <a:noFill/>
        </p:spPr>
      </p:pic>
      <p:pic>
        <p:nvPicPr>
          <p:cNvPr id="1028" name="Picture 4" descr="http://www.bloglenovo.com.br/wp-content/uploads/2011/11/Marie-Cu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541" y="3573016"/>
            <a:ext cx="3462859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Tempo de Meia-vida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Sabemos que após um T</a:t>
            </a:r>
            <a:r>
              <a:rPr lang="pt-BR" sz="2800" baseline="-25000" dirty="0" smtClean="0">
                <a:latin typeface="Arial" pitchFamily="34" charset="0"/>
                <a:cs typeface="Arial" pitchFamily="34" charset="0"/>
              </a:rPr>
              <a:t>1/2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massa inicial (m</a:t>
            </a:r>
            <a:r>
              <a:rPr lang="pt-BR" sz="2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 será reduzida à metade. Ao passar outro T</a:t>
            </a:r>
            <a:r>
              <a:rPr lang="pt-BR" sz="28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o mesmo ocorrerá. E assim, sucessivamente...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3" descr="IMAGEM1 - radi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3165988"/>
            <a:ext cx="7200000" cy="1991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Tempo de Meia-vida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Assim, dado a m</a:t>
            </a:r>
            <a:r>
              <a:rPr lang="pt-BR" sz="3000" baseline="-25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podemos calcular a massa após transcorrer qualquer quantidade de meias-vidas.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  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onde, M = massa procurada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    M</a:t>
            </a:r>
            <a:r>
              <a:rPr lang="pt-BR" sz="22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massa inicial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x = quantidade de meias-vidas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onde, N = número de átomos procurado 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n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0 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 número de átomos inicial 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x = quantidade de meias-vidas</a:t>
            </a:r>
          </a:p>
        </p:txBody>
      </p:sp>
      <p:pic>
        <p:nvPicPr>
          <p:cNvPr id="17410" name="Picture 2" descr="http://www.sofi.com.br/files/imagens_conteudo/img5920n1.gif"/>
          <p:cNvPicPr>
            <a:picLocks noChangeAspect="1" noChangeArrowheads="1"/>
          </p:cNvPicPr>
          <p:nvPr/>
        </p:nvPicPr>
        <p:blipFill>
          <a:blip r:embed="rId2" cstate="print"/>
          <a:srcRect l="10800" t="9818" r="8201" b="11638"/>
          <a:stretch>
            <a:fillRect/>
          </a:stretch>
        </p:blipFill>
        <p:spPr bwMode="auto">
          <a:xfrm>
            <a:off x="1331640" y="4797152"/>
            <a:ext cx="1755000" cy="9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brasilescola.com/upload/e/meia-v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7072"/>
            <a:ext cx="1512002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38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Tempo de Meia-vida</a:t>
            </a:r>
            <a:endParaRPr lang="pt-BR" dirty="0"/>
          </a:p>
        </p:txBody>
      </p:sp>
      <p:sp>
        <p:nvSpPr>
          <p:cNvPr id="62466" name="AutoShape 2" descr="data:image/jpeg;base64,/9j/4AAQSkZJRgABAQAAAQABAAD/2wCEAAkGBhQQERQUEhAWFBUWFhgZGRcXGBQcGxYXGhQgGBsYGBccHCYeHRkjGhYXIDIgJScqLCwtFiAyNzIsNSYrLikBCQoKBQUFDQUFDSkYEhgpKSkpKSkpKSkpKSkpKSkpKSkpKSkpKSkpKSkpKSkpKSkpKSkpKSkpKSkpKSkpKSkpKf/AABEIAMQBAQMBIgACEQEDEQH/xAAbAAADAAMBAQAAAAAAAAAAAAAABAUBAwYCB//EAEgQAAIBAwIDAwcJBgQFAwUAAAECAwQREgAhBRMxBhQiFSNBUVOS0xYyUlRhkZPR0iQzQnGBlEOhs9Q1cnSCsgc0YxdEscHC/8QAFAEBAAAAAAAAAAAAAAAAAAAAAP/EABQRAQAAAAAAAAAAAAAAAAAAAAD/2gAMAwEAAhEDEQA/APpXGe08sVWYEVLCGOTJsiSXkkS1gRsOUPv1K/8AqJ5zlc2DmZYY4yXDEXxPi2OvPaP/AIm//SQf68+uXbsxIZmfmqFao5+3NyHgwsFy5YPpyC3/AKaDuflPUfRj91/16PlPP9GP3X/Xr5zH2Ebk8p5w37w3swGTU/KV7X+cHtIfWRe5O+vcHYhkqOas4CXBCWa6ebxYKSejsSzDa+17noH0Fu1cwIBEQJ6Aq9ztfYZ77An+msntRP8ARj91/wBevm0//p8TGqrMoK4EMVc2buwikYeIEMzgP19H9ddJwThhp4yhKm7u4CAhEDG+CAkkKP5+k6DpflTP6ovdf9ej5Uz+qL3X/XqVrGgrfKmf1Re6/wCvR8qZ/VF7r/r1J1nQVflTP6ovdf8AXo+VM/qi91/16laxoK3ypn9UXuv+vWh+2kqiRn5KrHuWIewGAYk+PYC/+WkNTuIURniqYg2JkUoD6i0Ci9vsvoL0XbxmZFWSAtImaABrsn0l8e4+3W49r5swlo8ipa2EnQEAn51upG2uA+QzAuVqMbrOiEA3jjkHgRdxsrNIftDAbW17HZCQRYCZf3brbAlPHUJLYL0C4oVtbbPYbW0H0D5UT/Rj91/16WHbl8Ue8WLsEU4S7sTYD517kg9dcSOxz8mGM1bkp4WuBiYWuHjQABhcY7sWsU14+Rj5Qtz0PLw3KOSpWR28HjsA3MFwR/hj+gfQflRP9GP3X/XrynayZhccog+kBiOtuufr1xvZfgk1JnG7I8Z8V1BHjIVSoW9gtkLHbrJt0OtNHwCanRIYmUR+NWKEoQHmVs8bHxiMOtw3VlsNtB3Xypn9UXuv+vR8qZ/VF7r/AK9c9wqKRYwJjd7sT4iwALEgBioJABA3F9tOaCr8qZ/VF7r/AK9LSduJEjMkhhRQSCSr2FnK/T+z/PSWlVizhdQbZc1b+rJ2H/70Fag7eNUAmFoZALG6rJbe9rHKx6Hppr5UT/Rj91/16+dcR7IytylV0cYRRtkGxUR0kkWZUMCbu6kAdCBe9tUeE9mngqOa02dgwuQ2cmSooEjZEFVwJUAfxH7bh2A7YylzH5rMKHK4yXxJKg/P6Eqw/prZ8qJ/ox+6/wCvXzh+wkhD+fS7FbnBvO4ySP567EMx5o6C14121cn4HmtMGfLkdS1zmwhKKx33Iez7+r+ug6ep7YSxKWflKoKgkrJ1Zgo/j9LED+uswdr5pFDKIyp6HCQdDb0t6xr5tTf+n8ikZVEbAMrWwayFWjYtGAwCs3KIO3R/v2cR7EzOqY1NikbrdVOZuZSVDZDZuaBYkDw+jqA+gS9uJFlWIhM2FwOVMR6erA4g+E7E320w3aqcdVj/AJYuP/7185q+x004iYSpTERYlI1bwEh8kDB7lPOAEXt4Nuote4Tww08LISpu7OAgIRAzXwQEkhR/PqToPq2jRo0HA9o/+Jv/ANJB/rz606s1PBoqnic3NDHGkprYySp1nqL/ADGF+g66QqeyDZvy4ZMbsFynfphswIlv8/oD6OvWygrfRpnh3CoGESyQOHadoGtU1OzJTvKXFntuYyLei/XbWyKhos5FaOUYyFVtPVHICVIST5zbzzkfyF9Alo1sZaIvT2jlCTMwBeepVjbYFE5tyC217W29AIOsxHh7AMI5wuLMcpawNbBHTFA5vkJVsLg3NrXuAGrRqtFwWiaGSURTjllg6NPUKyldyDeYL0sb3tYg315fhdAscUjpUKJVDKC9cWFwDZlVjidxsdBL0aZrKCnjq0p+7SWchQxqawXYxu9wLlSg5eJOVwW6bC+eD8Lgml5bwMtxLiyVVWysYXRHKkst1vKq9PnRv1FiQV0a6f5FUv0JPx6n4mj5FUv0JPx6n4mg5jWmH50n/MP9Nddb8iqX6En49T8TU+Ts1RwrUSSCQJGbk8+p6CJT7Tc+r+g0EjRfTVNwuGSjM60rmQO6GNaqrexWcxHxIxJsBl4VP2X668VVLSRx08nJlkWXPLlzVhKcuNmays6tsUIIIBFrWvtoNGi+tedMZcUp5JF5ioClRVlmy7xuAXA/+2X028Z323zHPQ3Z3VxTlbxSc+tBlIdIyvicKCHkAJJA8XqVjoPei+nqSl4dKRiJQOTziTNUgBASD/i3NirXIBAt13F54q+HoXM0U8QzAQNNUhmXkpIzlTL0HMXYXY3Ate4AetGqdZw2ginELiUOyM48/UG4VWYi3Ny+ajG9rbWvfbSdM3DpDYRVIty8rvVjlia3KZ/O7K+Qt1IsbgYmwaL6mV0sq00hgXKUF8Rt7Y3sD1IW5A9JA113Cez9FUxiSNJcSSBeepB29Y5ux+w2I6EAgjXug7G0xQ3ST58g/f1PolYe00HzWGo4i+N/ALqp80p8JWUlze1mGEItYC8h29AUKVrI5aN15kdRlGqizSGmiKX8WQBfmqLEWKW/iN/r3yKpfoSfj1PxNHyKpfoSfj1PxNB8opJa0c+V45OZyUVVCoFDCoe4jF2DgRsDkQSfUbAa6Lgk0rwRmdcZSDkLAbhiAbDYXAB/rrtfkVS/Qk/HqfiaPkVS/Qk/HqfiaDmNGun+RVL9CT8ep+Jo+RVL9CT8ep+JoOY15l6a6n5FUv0JPx6n4mtFd2QpkjdlWS6qSLzVBFwLjYyWP8joOk0aNGg51GccTnwVT+yU18mK/wCPU9LKdbajtKY2ZXjVcb3JdrXCZ2BCbnEjbruPWL6Uqkj4nPm6rekprZEC/n6npfVBHpVbIGAMSTkDHclr3N/Wbn7zoI9HxGmeXnIaUynFiO8ElWfGMMYwpCubqmVrm4F9bpuCIsgeSKIlpS6ZTOLPZZCABGLjKDm2a9iCfRtp4jw+KTnAVEKpIaWy5gYrDKGYeE7XUWFv8tI8Y4WskCQc+JxerTeQERrKknJJu1yEBRLC/wA7bYaCyeDx5xr3eEOi3UCWUeFWuLgJuAzG2V7FjbqdC8FjYMopoGCjlsOa5xHLVcT4Njgsf22sdRazhJkMmNXDHkjBStQ91BphEIQBYCNZLyBxY3A2BJJ91HCfPFkrIhHmhQc5wYFXl3KKDizMI2Ug2AB9OTAhYTs8AkqclSkoAZTPKQQCWJvhlkS7EsSSdrmwADho2KqrQROFG2cjuR/3NGST9pOpVdN3g0js8CFHEki8+zKdiFVlBDWO5GwbAC9ibtwmNahpTWqVYW5fMaw6egylPR6EHXQLz10EjCVpKZjcxA96awcrYqoxxEpViLgZWbrY698I4SI2DwKhWNWiVefKyx2cB1XJCRvEi43sOXsBc65xezIGeNVABJTvS4NMXEUDKqhkbEFmXE+EgXBF2uCT0/BayNDUM0sa8yd2Vc02UKqA7H+IoX/7/XoKfMm9nH+I3w9HMm9nH+I3w9HlaH28fvp+ejytD7eP30/PQHMm9nH+I3w9IrK455dIcA12ykOIAhQkm8drW33095Wh9vH76fnpDyqlqjlzQ538GbjHLkrbKxvjfrbQJR00OKsnJWOQsiCOpZEZ3l5jYFEF5C6eg3GJAtvfbNwqKQLTmGA8pchGJnDKrgqSQqBrMC4JPzrte9zqSOD3EBNZArxyB2GauGY1AmkkDWSzva1sbAbCwJvQ4fUE1XPc00YeEIwEylwwa4yAXEm1h849Nr6Df3GKKZByadJXYugMrgsy5klRhvbnydPpnRF2YjUELSRAWAFpZfDYq108HgbKNGyWxJRSTcA6jtwg99SoFZAAjVBLGVyzrKvm1ZLhQsZCiwO4UHY6OA8MeCWJ5KyFgrOWHODAK0YGKLgoB5gLZC2zEEMbMA6FeEnJWMCMyoUGc0zWUix2ZCMiNi3UjYnS8PZpEACUyLY3uJ5w3zQlsguWOKquN7WVRbYaq+Vofbx++n56PK0Pt4/fT89AjPwfOXmtTxF7WvzZN/CyXK4WJxdlva9mIvrSOziZh+6Q5DDfmyb8sAIGGFmC4KQDexFxvvqp5Wh9vH76fno8rQ+3j99Pz0C1DRNApWOGMXORJlkYs1gLszIWJsANz0UDoBo4dJNgfNx/Pk/xG9q3/wAemfK0Pt4/fT89SZ6lJaZ0SpjRjIxvzFFwKgsUJBuA6gqSOga+grcyb2cf4jfD0cyb2cf4jfD1N4HOsKuJKiE5SMwtLeysbhfF0CCyC2xCA7XsKXlaH28fvp+egOZN7OP8Rvh6OZN7OP8AEb4ejytD7eP30/PR5Wh9vH76fnoDmTezj/Eb4ejmTezj/Eb4ejytD7eP30/PR5Wh9vH76fnoDmTezj/Eb4eluJPLyZLogGDXs7Ha3q5emfK0Pt4/fT89LcS4nEYZAJoySjAAOu5t/PQVNGjRoIVL/wAUqP8ApKX/AF6nWZezztI788qGLfMBBCsmNr5HfoSfSfVZcdCQluJz2kZP2Sm+bhv5+p65Kf8ALWuXiE4kdV5rhSwFlQEkJcE3itjl4b9D6P4Q4JUnG6inEzSEPDCeUGfBQZBJHHHiyZOL5PkXFgcbEDI6Zr+15WmpqlUsskMk7JkN1SmaTl522u1jkB0Q62DjiCASSzzJu6uuEXhdIGmdSOX6Fjf+otrfxSlgkjtU1NlUkESNTrgzREFSQoseXIdr9H+0aBI9uGs5ECMI0lZmWa6nlsFBRuX4lu4yY2xxfrjvol7eOrXKQBLMAec5DyLOkfm3EdmTzigmwscgbAXNWDiURMo74VWLDJy1JjZ+m4XYX23tc9L6y3EIQBlXAJihVi1KEYPliFbCxuI2+7QSqnt4xSJo44VzjpZCJpivhqHAOICHJVW93uANzY2sct2zcNMvLuFaRc+Yt1IeeNAqcuxF6W5yN/H6bW1erQsIBlrDGCcQXNOoJP8ACC0fU26fZrYYLNiapsj/AA+Yuf6cu/r0Eig7Yh5hG6oosbsZRmtoVkLvHiAsRzsHy6ldvFtSHGb1hpwEOMXMY8zxqS1lXl473sxuG2xFwMlvIrONQkSB3qHVMi3moiCsMhDuPN+JY3Qg+m9rA5C9akHNaQLPJlGwVrrB6UVwQeX0KuP8/VoJlf2jlMBcIacCRQ7PZGCFSSU7wI0JuF6npl6QBrVS9oJpGRHmjjeSg5vLCgNFNipJIZiSBkTiRsF3vrojQMf8eT7ofh61VHB+YrK8rsGUq20O6kWIuI79CRoN/C6vnQxSEYl40cj1ZKGt/S+tSPbvByC2a+TbqvmU3YXGw6ncfzGva0DDYTyfdD8PScdMwM550ps3QLCS3mU2A5e59FtApw/jxk4ekveYhK0BfM4lbrYM2AcCwLAWvYFhfWvgnFJKiaArUZoaZJZVAjKhnAVArAZXLLMx3NsLekWwK+DzTmWUNLIYADHDkGWQqysOXsokABbpcrubjTfDq1ZY3kWeVI0LXdxTKtlvdr4bAWPW2gn03bSRyoNOqq6qQwmLEBxNgcTGBe9O1xfYMOu41v4L2qaZ40aIYtiued2LmjjqTdAgAW0hFw3UdLHbe3FIcSyV3MC43EbUrEZPgDYJ0yNvv1tgq0YRHvjIZkDord2DMCt9lwubDrbQWraLaieUocM/KS4ZYZZ0uOdr45YWytvbrbTUIDllSsZihswU05Kn1MBHsfsOgo20W0p3J/rEn3Q/D0dyf6xJ90Pw9A1qLX1rQ0c0iGzK0lifReYi++21777baf7k/wBYk+6H4epNTSqKWQzTSmMNIWAEVzaY2AtH1Jt9+ge4BWtIsgdsmjmdL7WI2ZbMLBrKwBIA3BHUG9S2pPDTzkySeUAMy2KwbFWKm1oyCLjqCRpvuT/WJPuh+HoG7aLaU7k/1iT7ofh6O5P9Yk+6H4egbtotpTuT/WJPuh+Ho7k/1iT7ofh6Bu2lOK/uJf8Akb/x0dyf6xJ90Pw9LcSpGEMhM8h8DbEQ77fZHfQVNGjRoOdSYrxOe0bP+yU3zcNvP1PXJhpx+0SAlSjAjqC0Nxtf2nW332Nuh1opf+KVH/SUv+vU6ak7PxM5c5Fixa+TXDGwuD12sLDoMRtsLBDr+z/eEkKCbGUSSIL0xRZZYDFzAQ2RXF2ON7XY/YBtrOzxml5jrOPOpMY1NKV5iKi3BJyxxiUWv6z6RZer7MMhnEEbLc0gjYNewWdWlIDEi4Cgm43t6dY48lU0ES5OJcqtUZcA7OsUogJ2wBaMXvYC5HzTawM/JsGWWRlqWMjxtZmpzjy6jnqoOd8chjb0KABvvrTP2TDFmAqFLLIht3Q3SWSR3WzEi5MvXqMR6zfxWGuzkaJZCwjdYy6QWwNOGVr7HnmoADLstgdhZSdkgro53VOYU5qYNjCRJ4YlczHYquIcjALvl6lBB2ooJZI0RhKMJcxiKexRWJjjYM5uF8Bv1LID9mmpKRWmExppeYosDzEt0I+bzcT1Po1qrq+WTujQCZUkcM5wQ2j2NpFYFhlsLgiwLEm4ALkIqOe2WHIt4bXzvt12/noIFZ2VEjvIElRpGu2KUQDJkXKOAbuGfEksTfAA7Fg1bh8ckck7tC5MrqRYw7KsSpv5zqWDH/uHq1x68DrAri07qYnWI5Mjd7xUJUyAzMQCcrm9rgnHcFuz7Pk/tHXDvMuF79Ns7fZzuboHO+t9Xk++H4mjvrfV5Pvh+JpvRoFO+t9Xk++H4mkOc7ioVY5UZjYOvd7oTCoDAM5Fx13BGrWovE43aCtEQYyEMFwbFsjTqBix2DX6HQTk7MrjEGjqMoipDLIiZBZebZlWXFrsLliCxO5N99bBwAFKlWjmJqUwcgUi2UBgCArAFvONdiDfb0ADXnhkFTHQlVDLLzvCSBcRtUC7LG7NgBGWshZrAf01L4rR8QkidGzlvlbaJSPBUoN1t1Apjv6ZDaw2UKdT2bV73inF3dtjTdXqY6g/x/ShUfyJ9NjrM/Z7M0+1SFgVFC5U+LcvoxGezesj1DprHaWqrlmtSxsU5L72iKl+VKV2IDBhIsI3axD9OpHiWSvV1UZsA5CthBaQc8fvjtivKJsUAJIPpsGDw3ZJcQqrUL5vlEjuhvGYEhYWJIuVjU3tsR6iRqpwqiNO0hWOYhzcITAFTcnwqH+cS27dWsCd7k7+zks7Rt3gNkHIBYIMlsDcIo8IuWGJLHw/OYEE1dAp31vq8n3w/E0d9b6vJ98PxNN6NAp31vq8n3w/E1GrEknpJI0hcMzvYkw2HnyfpnpbXR6kzNKKZ+SLvzG9VwveDmVB2LBMiAdiQNAcOiMOdoZSZHLtvABcqF8KiSwFlH9bnqTpzvrfV5Pvh+JrRwOaVlfnBgRI2OSoLx38B8J3JWxN7eJiLC1hS0CnfW+ryffD8TR31vq8n3w/E03o0CnfW+ryffD8TR31vq8n3w/E03o0CnfW+ryffD8TS3EqtjDIDBIPA25MW232SX1U0pxX9xL/AMjf+J0DejRo0HOpSpJxSfNFa1JTWuAbefqfXpeo4JMZJMI0VTljtERawA2xuCd267EKOhY6YQP5TnwKj9kpr5An/HqeliNZk7QOJHQ4eDK7WGNkUMSTzdlFwCT0LAenQSKPj6LJLHPSRWhVrsthdkeOOwMoVGyaQ9HOONjuw1WFZA4pWjgQrUAvuigiMRF72+lfAW+0+rWinhgqiVHdzJu7IVYSIWKO2QEl1YOsRNujKvptpyo4WIxBdoo1hYLGAjAeNDEI7ZdCH6esD1aCVTdp6R2a9OFUQc4KUiLsDhbwqxKkiWOysATn6LHRw/j8TtKr0NnWXlpGqIXY3lNjc4AhYHa+VttuovUTsugytFB4o+WRy3sUKqpW2drFY4wfXgvqGk04RTfMAp7vIV2STIyJll4s7hryOCb78wjfLcH6moplpe9CAPGY1kGKIGKMAQQHx3sb2vf0WvtomqKVHjjeEK8gXFTF9I2sSAQDfbrrxLwRQhiYxYySKQpDgZIoKCMBxjisKkBbWwv1udPrSSbbxHEAAlGJFum5e+g5XiXaNIp5YhRREIQqmxuxyiBsqxnMjnMeWmTjlgEeNdVOA1cdSVDU0S5QRTDEK1i7OrLe38JQer51rba31HZhJGZ2jgLMbk4Pe9wch4/C10XxCx8I9WvEMCUswUTQRu8aRpHa3gRmICLnfdnbf0m3q0FfyVD7FPdX8tHkqH2Ke6v5aTpOK84gRVED5BiMQxBC45EEPYgZp7w9enMJvpx+4/69AeSofYp7q/lpKHhsYM+MEbEMLAhRc8lLC9jbf06dwm+nH7j/AK9IBX/aM5Igt/ESHAC8lbm+e23p0EVOPREUuVLEnOjWSQ4uyxhpFjChlj9LMfE+I2367eK7jYjaVBR07mMSPcNZSsUebpcx/vRlGPV4/WpXT0PDKcQxyqaYxRXKPZiqeMXAJk9EiL4fQyDa4GsLwKn5BkAp2h8UmVpGQDxFyPOEWOT5AbG5vfQMz19Ik8cJhXOVMl8MX0GexW+Q8Mb7447WvfSFN2mo5DtSsLLG7Xij83HLblyNv81svRdhi1wLHVUcMWaQTjkO63XMK+xAZLfPtcB5F9YzYek61/JdMlblQXQKFPLbYJbAfP3C4qQD0Kg9dBv4T3epQukCgBitmSMMCPWouVO/zWsw9IGnfJUPsU91fy0tRcMaEER8pQTkfC9ybBbkl7nwqo+wKB0A0zhN9OP3H/XoDyVD7FPdX8tHkqH2Ke6v5aMJvpx+4/69GE304/cf9egx5Kh9inur+WpqxU8MLO8SW5jKAEUks1QURR9pZlHq31Swm+nH7j/r0jT0jyRMr8plLyXBRvbMfp9bi49VtBt4fFBMrFadQFdkOSKPEhxa3rAYFb9LqbXG+mvJUPsU91fy0tR8MaEER8pcjc2R9z6SfH1PUn0kk9SdM4TfTj9x/wBegPJUPsU91fy0eSofYp7q/lowm+nH7j/r0YTfTj9x/wBegPJUPsU91fy0eSofYp7q/lowm+nH7j/r0YTfTj9x/wBegPJUPsU91fy0rxPhsQhkIiQEIxBCrsbfy01hN9OP3H/XpbiSy8mS7R2wa9lbpb/m0FPRo0aDnUqVTic+R60lN6Cf8ep9Q1RLwXJ5Yuep5R3v1ucd776Tpf8AilR/0dL/AK9TrzUdmWeSV+aBzA67IRYMUt/HYnze5tc5HpYABGn7NqZHYTWDu11xmsqGohlxQD5l1hZWtbK63+bp2SmwjgVWLCKpd7YvtE/NRQLjpGsybeqPb0DSlHWVdOJWLF4YTyRzMQAeZHGsoCpmI0QyM5Zjfa1rEjy3bKUSKWMaKcEDOWEXikqRz+lyrLSxlRe1pOtjloFZ+zDkQrHUhBHTiMkJKCz8p1fJgubK7urHxj5p2LWYbqfs+VKWkRRzC9lWe0N6jnHlbAElfNm4AsBta6H3VdsJ5I2CxcpzGDh4zLHenWbmkFQOXmxi6fO+26jZQdpqhmKoqs0kinxlyKctFM7QuAgOachARf8AxR02LAs3ZoiNVSpxOKZ7VFndY50cn0+PnRAm97R/Ytq/CS0KSREJgwdlFpSiM7G0SqRflqLEnb5+wA2CUHbOYuBygAzQlUctk4lSLKOKyAEx8xmOV/R0FytniXaAK1KIniYVElrsTYpsSVYG19wALG5ZfRcgJ9Hw0CkigMzRMhJZoueAxJJJ2CEAliceg6AWA0v2g4L3mRSJ8V5aoTjLcYsxJK2xlJDeHP8AdkFl3J10MPEZDO8ZgtGoJEl38XTaxjC+k9GPTXExdp6w0c7BpHcANzFjjblgQlyMQoCuXUKYmDGLLdm20FbhFG8UsPMkLBDK23PYIDFHEsSmS7kMweT1L09AJ6jynH6z7r/lpXhFYzy1KkkqkiY36qGp43Kf0LE/9+qmgV8px+s+6/5aQXiCnvAVvEW2uJQL8lBuVFx/Mb6s6nNJiKk5YWN8rgY+YTe5BAt9oI+w6DnVoXFMafJbFmkLnnEhjUiURq9uZfHPzxs4YqwuRtp4jwEy0ccHNUlRMCGSbHzoYK9wAzyR5fObdjkxsxuH+HcbZqFzJUhJrTlZDyz4ElKq6nEI6gNGA+IBJBtvbRVdppUo6eWJUmZ4WdyS1iY4DIwGA2ZmUr9hPQ2sQSi4M61SymoBRTKbBJQ1pObZCwXLG8sZ2YAcvoTYi12ctTU6xO4JUtbFH2UsSATgMmsd2xFzvb1zm7RVPPWIRpkXaMk58sWyYP8ANy+aoFsrX10nC6wzQRSlcDJGjleuJZQ1r2HS9umgPKcfrPuv+WjynH6z7r/lprRoFfKcfrPuv+WjynH6z7r/AJaa0aBTynH6z7r/AJakzyrNTOiyFSZGN8ZLECoLFDYXxYAofsY66HUiauaCmd1TIiRhbewDVBUu1v4VBLH7FOg1cDcQK4dwcpGcYrLsGNwu46KLILWFkBsL2FLynH6z7r/lpfgfFTUK5IUFZGTw33Cmwbf6Y8Y6+F13N7mloFfKcfrPuv8Alo8px+s+6/5aa0aBXynH6z7r/lo8px+s+6/5aa0aBXynH6z7r/lpbiXEUMMgBNyjfwv6v5ap6U4r+4l/5G/8dA3o0aNBzqQluJz2dk/ZKb5uG/n6nrkp14etqObIq81lUPicFXJlwsLtHjicn8V98DYdMvSTFeJz2jZ/2Sm+bht5+p+kw/y1vl7VKjurU8ylFZiTybWGPQiS2R5i2Xrv03FwlDteqgiV6hGUDK4prA82OJ/QWAVp1+cBcA2vbVCRoXenkEzSM7MqSAQXTBHLEkx3FrMpHUFrevWtOHRyxOUp5lE7JMXU04fIMsiHLPoCosDfQ3CQOSBFKQjTF8zATKJ1fmXtIACztlsABiQAB0DNP2jgkm5S1rXwRlbzOL5l7BfN9bRE+ohha+t8/GYIwC/EMQbWJMNrFA9/3fTAhr9AN+mloOAqtso6mQgQi7vT/NhZig2YbecN/Sf53J0w9lo1QoY6lgUaO7PT3waFYbCzAbIi2+3c3J0DC9oITKkffH8a+FvM4lubysP3dw2dl39JA6kac4ZLHKCsFWWEYAsnJso6LYCP5vhIBGxxNumkZuz6NJnyqgXbJlD0+L+dE1mGV7ZgdCDbboTf1wzhBp5FaNagqIxHixpz4E/dIGDg4plJ1uxyF2ONtA4tdGeb+2sOSbSZclQl+mRaMCxt10nxLtBHCsTCollWUkK0XdWBIIBCkgBnudkW7nFrKcTZimocBMDHUOJnLsGanBBPoV0dXsAFUXJsEUDYaX4jwBJ1RWgqAqB12eE5LIQWUl3Yg3RbMCGX0EX0GDxBYpZIzz0OcRZrUtn50hgSS6gmxZAPFY2ttsbWu5t7eT7ofh6hScEa8lhOeZPHM4fup/dyiQKpDBreBUFyQFB9OrvfX+ryffD8TQHc29vJ90Pw9Jw07gzkSysQ17DkXbzKbC6AX9G5A0531/q8n3w/E0hzHkFQnKmTM2yRoAy3hUXUlzZh1BtoJ0faCMyRDmSrLKzx2buasvKmMTAsdmAe9ghYnew66bj4sGq2pRLPmouTanxtirXtjnj4wMscSQVvcW0sOzSWiUxVBEQCgXpBkiyLIqOFIFg8am4setybnXug4Jy5hO6TyS7kkmmCl2QIWAD5AYqoCFiosDa++g3RcdgdsU4gWbeygw3NgTteO38D+430TbbRcUjmYIta3MKhsLwFgCivY2Qi+LqdidjfpvpaPgKLjaCfwqijxwdE5mP8f/zv/l6te6Hg6wlSsE90YMLtB1FMtPv4/oIP63P2aCt3NvbyfdD8PR3NvbyfdD8PR31/q8n3w/E0d9f6vJ98PxNAdzb28n3Q/D0dzb28n3Q/D0d9f6vJ98PxNHfX+ryffD8TQHc29vJ90Pw9JUycuJmepdVDyXJ5PtWHs+pP/wCdO99f6vJ98PxNTcOdCyPBLbmM1w0IIZKgurDznUMoO9xt6RoHKW0oJSqdgDibCHZgNwfN7EX3Ho1u7m3t5Puh+HpLhcZhVgkUzh2Z/E1OfE5yYizjYsWb/usLAAB3vr/V5Pvh+JoDube3k+6H4ejube3k+6H4ejvr/V5Pvh+Jo76/1eT74fiaA7m3t5Puh+Ho7m3t5Puh+Ho76/1eT74fiaO+v9Xk++H4mgO5t7eT7ofh6W4lSMIZCZnPgbYiLfb7Evpnvr/V5Pvh+JpbiVWxhkHIceBtyYdtvskvoKmjRo0EGl/4pUf9JS/69TqovDIgxYRKGOVziLnL5332F/XbUZKRJOJz5orWpKa2Sg28/U9LjXh+xqmWR/NqHDjwpbENhawvjkMDduvjNiLDQSI+zFQlXI6QBUMqm9oADGKqBxazFmKxxSWDKMf4dzu5xPh0rzSFI5Cy1ccl0MauYe48sctpLJtK0gtf0t0vpegreUXSSkjkjiIhDLDiTLzI4Yxm7YOZGkYm1sMN73GtycehaUItCDeyYYQ584yTowLFgmK9zfcE3yHqtoNMdBxJIUAJ5pWozKd3VBIxdkkv/E18fCUt4rkixDPpSV0dyJJJRkTixguUSsUqq7L4mpsx4jubXIO+kqjtNTtCXho1sVGDvHFiZDTiowZQ2X7tr36XFr9L+6XjsRNjRBzIVaELHAuUUiSujMWkIvancm+J3Hh62D0tHX3kc83J0j8Ikh8KircuignESmnZAG6bG7AgHVCmmqTRSgxymdS6pcxqz73jOYIW4VlVmFgWR7XFiZ8HaKmZm/ZAygxEsI4hhHMsfLLAtdiWkPzRtidumVjiKwwvCopFcyvgMVi8O1yxBt4QoJNvV6yAQ8z0tUYYBHKwdVAkMhiDMcRu1opVyuDfEgb9T6Ix4DN32qlanzSRJFH7lsgREFADOC/7tiUkAVbWU7m9eCopXqHgEEeaAk7U/ot/CGLjr6VGuVbtcq0skj01Kslg0YZAqlDEZMtz40IRlRwRmbDFd9Bd7N8OkhkgVkKlKeYPsLWapVoAcSUDBBL4FJVbkLtbXV31E4ZHFLJOhhhIjdQpVFsUeFHBPXe7MNvQBqh5Ih9hH7ifloG76nhb94GLNduimxbzKbA3Fiel7j+Y1t8kQ+wj9xPy1H4jHFTxVcop4mMe4BRQL8lLXNtlv1/roI0fZmdo6Ecp43hEatlyWEQSZHZlZZSVZlQr4Q2QsDj11co+HCarWqNMIgIvCWVRI7u2JL28QxjjUAH2p2BXbVR4NBOZI6ZHhkdDIYhy7JY54ZXAxNiM+oO+l6jicdPTQyz0ALujMyJHECoSMyMSshBHhW+NyQTb1nQYpuHV4Kl5nYFVzVjBjdhMHGyg2A7vbf19fFrfwWhrI3jMjHAYoY/M4Kgo49wFF794Djr0PS1teqXiFO8qRmiwLO6EskOKugvhkCQWK+IKLm1z6Da15Ih9hH7ifloG76L6U8kQ+wj9xPy0eSIfYR+4n5aBu+i+lPJEPsI/cT8tHkiH2EfuJ+Wga1z/ABoHuE4AJJaQWHpvORb+t7f11W8kw+wj9xPy1IqoY4KWWRYIiytJa6La5mKi9hewv0+zQPcAo3iWQMuIMzsl8csWsxLBfCDmX2X0Y33vqpfUPgsEcqyB4Ig8crIwEagi1mW43FyjIdiR4vR0FHyRD7CP3E/LQN30X0p5Ih9hH7iflo8kQ+wj9xPy0Dd9F9KeSIfYR+4n5aPJEPsI/cT8tA3fSnFf3Ev/ACN/46PJEPsI/cT8tLcS4ZEsMhEMYIRiCETY2/loKmjRo0HOornic+DKP2Smvkpb/HqelmW2vMnaJ1kdLocchkFGJIZFx/fXBvKtzawsbm+2vSVITic9770lN0V2/wAep+iDbVI1sO5xPpueVJ/W/h9R3/noIsPG4JkZTJDZ7F42ppLMXdEN/Hi5DyRhiLgFhc762V3ZyEvDzBBuQiIIWwbBJGUGMSY2VXmI9G/8tL1fZ6GRZvExeWTMM8M7qq85JTHyyccWMShsccrC/TWYuFiNadVZrI9RmVilQIs6u14lsbYsyqoubL/LQUF4fG0rqFpjKI1y/Z9+WxKqpbPdfNMMb7YD7NbouDBCSq0yktkSILEuQRlcSfOIdhfr4j69c/RdlIkZWJXJRAoMdJIlhEXy9JOTiSxN/R6daj2PV4yks2Z5bIp7rKAp7ssCuASfEuGVwR1sLddBe8nR81UxpuYih0/Z91GyAq2ex82o2N7IPUNbYuAgLEuMBENhHlCWMdrfNZpCQfCpve5sDqDL2Uj5qsr4qrlgvdZboO8ie0TCwQ3Fr2PW9tNdn+GGjk2YMhjVHIp5kZuXfB2G4aVuYxdza+C7b7B0ISU9JY/w2+LqTUpFSKUY00Sy5ZKtO1mFgGaQK9sAGUFm8IyFzvrVTcLQCqDn/wBxIWLR0zqwF/CrZK6tYW3x3JY2u2lOJ9nUljhjSZ1EWdi1O5OTsGDry1jUMtjYEFTl4la2go09ascsoE6CRpEzyhm3drQoRd7YkxBAR4bi17nVblze0j/Db4uucqaF2eRmk5hkmgYHkTqY4YagShLkkGwDdACWcnYWA6Pyknqf8OX9OgOXN7SP8Nvi6RCP+0ZvGVv4gYXYFeStxjzDfba299P+Uk9T/hy/p0h36/eBGzI5PhYwysFbkqASthcA72uL6CYIqZlj/wDblHvEqmmk5annC6MhbCNjMqizAEsoHUDTyxJmKbzAIRisZpmC4kAOEJfE7SC4B6Pv10jDw1lWnQzXSJzI6mnqfPSGTMOxy+cGLNvcZEG3hA1upIGNQlRM9mEbJhHDU28RBsWYlSBiDcIpJA3tsQo+S/HzLU+a3OfI8QJG5y5lxcaZxl9rH+G3xdcs3ZeN6lppX5itIHMZpZLMAJMVb+Ekc4b4j5lzcknWlOySAWaXPwBSTTVAdrUq05VpFYMYTjngLHKxvtuHYBJvaR/ht8XRy5vaR/ht8XS3C51hhjjZncooUsIHQGwtcIq2UfYNNeUk9T/hy/p0GOXN7SP8Nvi6OXN7SP8ADb4us+Uk9T/hy/p0eUk9T/hy/p0GOXN7SP8ADb4upvk154HjeRMGeS9o26CYn2nTbVLyknqf8OX9OpUxSenaPJ1vIxvypSDjUF8WGIurY4kX3BI0FGnpHQWRoVF72WIgXO5O0nU62cub2kf4bfF1O4Iq06upYtlI7+GCZbZm9j1uB80dLKqj0XNLyknqf8OX9Ogxy5vaR/ht8XRy5vaR/ht8XWfKSep/w5f06PKSep/w5f06DHLm9pH+G3xdHLm9pH+G3xdZ8pJ6n/Dl/To8pJ6n/Dl/ToMcub2kf4bfF0txKOXkyXkQjBr2jYej18zTXlJPU/4cv6dLcS4gphkFn3Rusco9HrK6Cno0aNBBpf8AilR/0dN/r1OvUvZhWleQuMny/gToWRgpPpUGJdvTdr9dlH4es3E58i4tSU1sJZY+s9R15bLfp6b6Vl4fJzXAWfAZBTza6+zJ4r94swxMpAFi2A6XFwnUXEaiGoaFXdo0dYwNjioqadFJHLGC8t5ejNkL/Nx1T4txaVJXKy4BKxIzkrsixdx5l3VbGxkk63G6ruLaXoOI05YxzmoidEJY96qSuSsiMoUTlwS8qhQRdr2F9PrR0mUTRtMxnZlyWpqwQIkctn5y/hKlcTuC1tt9BNXtjUrCjmns7rUNy2V2ZXQuVU2xKxgLbLFjuAcbgs+naSpS/NiQqGILIsosqViwO5BJ2MbGQeoId2G4xDW0DlQtXMSxW37TW9GsEY+c2RiygMdiTYE6W8qUgWFpJJ41kiEhZquq80GBKB/O/wAWLgesrtfewel7VTlpGsoTCMoDFL4QaySF5mNwSqxqjlbD5w3UXJpQ9pS1FLMbB4swwCO1ypupEZKtZ0KOASLCQXPp0uslGbnnz4hQSe81l7mUxYYc3PPNcbY3J2G+mYeGUvK5qSTmM3a6VFaSTezeFZMsr3BFr3BvoN0nFZxDAyQpMzqC5jZggOIuVuCStybX9WorcXn75VK0rrEqSY7BQlhFiWPLYopLSWfx5BmNlwF6XJo+XHIaqRUlUMhasqlzBAIIylF9iPv0lXVNNDUinc1V8MywqamwXF2vjzsyPNlcgpGTIvVtBv7OcRlZ4BI7MXgmLBrdYqhVjceFbhlkaz2XMKrWHQdPrlOFUtPO6NhUxvLCXBapqcsUkxaNisx3VpFPUjxm2rHyci+nP/c1fxdBT1JrGYR1eEnLazYv1wbu62a1jsDY9D017+TkX05/7mr+LpOLgUYMxvUHFui1NXc+aU2HndzoEvLrdzFmdJMx4rl2MAq0jknQmNboI3JDFBYb7gXK/E+O1EdCCpObipCyujliqZ8jwoAeZIgQg2te+xJA17EtNjTSYVI71gq/tUuYyYAAr3jJsS5JwyCjI9NbOFVFNOJ2BqkWC+bNVVNhbLINjOSrrgSUazAMtxuNB4o+1MwqVhMZYFpgWZWFgvOKsHHVfMqtsDbmDxXIBu9nOJtUU6ySABiWBspC3DEeHxNku2zA79duglQNTGBZnaqiDMyYPUVeeSuylcVlbcctjYXsASehtq4ZU0syxkvUIZMMQamrO7wpKFLLKVBtKAAxBJG19tB1ujUSh4ZTzpnHLOy+hu81lj9oJk3UgggjY320x8nIvpz/ANzV/F0FPRqZ8nIvpz/3NX8XR8nIvpz/ANzV/F0FPULidU0VFM6NiwaSxHUXnIJH22Omvk5F9Of+5q/i6nDgNMIGMzS4B3vlUVVv3xA25m5Jt9pP26B/s9OzJIHJbGVwrEkhk2YYMd2UZY3PpQ9djqrqLScKp5QSks7AMVP7TWbMOqm8vUXsR6Dt1Gt/yci+nP8A3NX8XQU9Gpnyci+nP/c1fxdHyci+nP8A3NX8XQU9Gpnyci+nP/c1fxdHyci+nP8A3NX8XQU9K8V/cS/8jf8Ajpb5ORfTn/uav4ul+IcBjWJ2DTXCsd6iqI2HpBkII+w7aC5o0aNBzEkko4nPyY43/ZKa+cjJbz9Ra2Mb39Pq/r6CftXIjujx06sliwM1RtcMw37pbcI9vXibaJOJxQcTnM00cQakprZuq5WnqL2yIva4+8a9tWcNLMxqacsxJJ56dTff5+xFzYjcXNraDR5PleN7QQASuspcVUgbPMOjBu6+hgpANx6LEG2vJ4RUrycYoAY3lJLVMpMhmV87nuw3LsH2FvDYADpz9RR0wE7x1dMHMg5aJNTKeWKmKS5ck3cCHw5fNufXqj5fS1JnWwFhJUWLTQsY8o5OQZSrWJWM4E73LdTe5DPDuyE0YQMqO4jhR71ktpEi3jVk7tsgYMR6TkwJa51uqeyEkiCMwR4YRoVFZLZ+USY2b9l+cpN7i17C97C0zh9faUSmuRGwp0bOrpmyxaXnFrG2PnAVHovsB0AeOTSR78QiicRta1VS7yrTKFJ3IxM4ZrekWuLEroLUvAZWZzyIgzkNcVct1YTGZWUd19Eh9II9BuNZi4HVCnlpykbJKXJPeZAwD7uAe6m+TZMb9TI2wFgIslfjUI618RsSoc1VPtH3oPaUE3deVmthvcj0+JX+zvakRyY1FXGwZFuxqKdlEq35jqQ3hjfKMKmx8DeFbEkK8lFUOqLJTQPgLAmplB/mcaYD0erSPEOzkk8vMlpYW8StgaqXEuilUa3db3AY2sQPTa++tdH2gQ97vXRxs0h5WVTTMqoDYFPE5GVixDKLZAAeG5l9o6lJ44AaymmdOZdjPTWyZlKBr4BUsDeSMCVbDHq1wtcO4PUU7x8uCnCRxvGiGplveSQSOSxp974JYeix9e1jvFZ9Xp/7iX/ba42o4tTmaaTOniZ6imCFJaWzJHVh2lYrJkXZWkYlgLLYbkm/ZfKqk+u0/wCNF+rQHeKz6vT/ANxL/ttJxS1ZMwEMAJbqKiS6nlLuL0pHqO4/pp35VUn12n/Gi/VqLxjjdNLT10aVdOWlSRUBmhAJamCjcta19tB5g4FOscMeCNHEylVNU1mKOHTIikB8LKDta9t7jSycAkhsDFC0b4xmNqmRg6gtyo9qW+KmR2vu3QlrLpQ1dMTSskkAMZKtzJOH4CNpQZMo0chXxBKtH1Ng22lJY4lA5FRQx8mWedRzYRzJDVM8S3V1x8zdLtcAVBFtjoOiHAZliWNKeKMJK8qstXNkrvnlYmmOxWR139B9YB0rB2PdXjkWmivHyyv7VIR5uNI160tx4YlvYjL032tL40YpGmC1VM0QYSwrz6YkvLLG8wxdsbry5iMtm70R0B1X4Tx+niqAebCI3p4UvzqMYNG8zEOiSWF+YtsARuemgo8JoammVlSnhOblyWqZN2IAOwpQB80dBubk3JJL3eKz6vT/ANxL/ttZ+VVJ9dp/xov1aPlVSfXaf8aL9Wgx3is+r0/9xL/ttHeKz6vT/wBxL/ttZ+VVJ9dp/wAaL9Wj5VUn12n/ABov1aDHeKz6vT/3Ev8AttTuRUzQsjU8BXmMb95lBDLOXUj9m6q6gj+XT0ao/Kqk+u0/40X6tL8P7T0gQ3rKceOT/Gi9MrEfxerQeOHUtVAGCwxEMzOcqqU+JjkxH7LtdizW9bbWFgG+8Vn1en/uJf8Abaz8qqT67T/jRfq0fKqk+u0/40X6tBjvFZ9Xp/7iX/baO8Vn1en/ALiX/baz8qqT67T/AI0X6tHyqpPrtP8AjRfq0GO8Vn1en/uJf9to7xWfV6f+4l/22s/Kqk+u0/40X6tHyqpPrtP+NF+rQY7xWfV6f+4l/wBtrRXz1RifKCALi1yJ5CQLbkDu4ufsuP5jTHyqpPrtP+NF+rS/EO0lK8TqtXAzMrAASxkkkWAADbn7NBc0aNGgNYtrOjQYtotrOjQYtotrOjQYtotrOjQYtotrOjQYtotrOjQYtotrOjQYtotrOjQYtotrOjQYtotrOjQYtotrOjQYtotrOjQYtotrOjQYtotrOjQYtotrOjQYtotrOjQGjRo0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68" name="AutoShape 4" descr="data:image/jpeg;base64,/9j/4AAQSkZJRgABAQAAAQABAAD/2wCEAAkGBhQQERQUEhAWFBUWFhgZGRcXGBQcGxYXGhQgGBsYGBccHCYeHRkjGhYXIDIgJScqLCwtFiAyNzIsNSYrLikBCQoKBQUFDQUFDSkYEhgpKSkpKSkpKSkpKSkpKSkpKSkpKSkpKSkpKSkpKSkpKSkpKSkpKSkpKSkpKSkpKSkpKf/AABEIAMQBAQMBIgACEQEDEQH/xAAbAAADAAMBAQAAAAAAAAAAAAAABAUBAwYCB//EAEgQAAIBAwIDAwcJBgQFAwUAAAECAwQREgAhBRMxBhQiFSNBUVOS0xYyUlRhkZPR0iQzQnGBlEOhs9Q1cnSCsgc0YxdEscHC/8QAFAEBAAAAAAAAAAAAAAAAAAAAAP/EABQRAQAAAAAAAAAAAAAAAAAAAAD/2gAMAwEAAhEDEQA/APpXGe08sVWYEVLCGOTJsiSXkkS1gRsOUPv1K/8AqJ5zlc2DmZYY4yXDEXxPi2OvPaP/AIm//SQf68+uXbsxIZmfmqFao5+3NyHgwsFy5YPpyC3/AKaDuflPUfRj91/16PlPP9GP3X/Xr5zH2Ebk8p5w37w3swGTU/KV7X+cHtIfWRe5O+vcHYhkqOas4CXBCWa6ebxYKSejsSzDa+17noH0Fu1cwIBEQJ6Aq9ztfYZ77An+msntRP8ARj91/wBevm0//p8TGqrMoK4EMVc2buwikYeIEMzgP19H9ddJwThhp4yhKm7u4CAhEDG+CAkkKP5+k6DpflTP6ovdf9ej5Uz+qL3X/XqVrGgrfKmf1Re6/wCvR8qZ/VF7r/r1J1nQVflTP6ovdf8AXo+VM/qi91/16laxoK3ypn9UXuv+vWh+2kqiRn5KrHuWIewGAYk+PYC/+WkNTuIURniqYg2JkUoD6i0Ci9vsvoL0XbxmZFWSAtImaABrsn0l8e4+3W49r5swlo8ipa2EnQEAn51upG2uA+QzAuVqMbrOiEA3jjkHgRdxsrNIftDAbW17HZCQRYCZf3brbAlPHUJLYL0C4oVtbbPYbW0H0D5UT/Rj91/16WHbl8Ue8WLsEU4S7sTYD517kg9dcSOxz8mGM1bkp4WuBiYWuHjQABhcY7sWsU14+Rj5Qtz0PLw3KOSpWR28HjsA3MFwR/hj+gfQflRP9GP3X/XrynayZhccog+kBiOtuufr1xvZfgk1JnG7I8Z8V1BHjIVSoW9gtkLHbrJt0OtNHwCanRIYmUR+NWKEoQHmVs8bHxiMOtw3VlsNtB3Xypn9UXuv+vR8qZ/VF7r/AK9c9wqKRYwJjd7sT4iwALEgBioJABA3F9tOaCr8qZ/VF7r/AK9LSduJEjMkhhRQSCSr2FnK/T+z/PSWlVizhdQbZc1b+rJ2H/70Fag7eNUAmFoZALG6rJbe9rHKx6Hppr5UT/Rj91/16+dcR7IytylV0cYRRtkGxUR0kkWZUMCbu6kAdCBe9tUeE9mngqOa02dgwuQ2cmSooEjZEFVwJUAfxH7bh2A7YylzH5rMKHK4yXxJKg/P6Eqw/prZ8qJ/ox+6/wCvXzh+wkhD+fS7FbnBvO4ySP567EMx5o6C14121cn4HmtMGfLkdS1zmwhKKx33Iez7+r+ug6ep7YSxKWflKoKgkrJ1Zgo/j9LED+uswdr5pFDKIyp6HCQdDb0t6xr5tTf+n8ikZVEbAMrWwayFWjYtGAwCs3KIO3R/v2cR7EzOqY1NikbrdVOZuZSVDZDZuaBYkDw+jqA+gS9uJFlWIhM2FwOVMR6erA4g+E7E320w3aqcdVj/AJYuP/7185q+x004iYSpTERYlI1bwEh8kDB7lPOAEXt4Nuote4Tww08LISpu7OAgIRAzXwQEkhR/PqToPq2jRo0HA9o/+Jv/ANJB/rz606s1PBoqnic3NDHGkprYySp1nqL/ADGF+g66QqeyDZvy4ZMbsFynfphswIlv8/oD6OvWygrfRpnh3CoGESyQOHadoGtU1OzJTvKXFntuYyLei/XbWyKhos5FaOUYyFVtPVHICVIST5zbzzkfyF9Alo1sZaIvT2jlCTMwBeepVjbYFE5tyC217W29AIOsxHh7AMI5wuLMcpawNbBHTFA5vkJVsLg3NrXuAGrRqtFwWiaGSURTjllg6NPUKyldyDeYL0sb3tYg315fhdAscUjpUKJVDKC9cWFwDZlVjidxsdBL0aZrKCnjq0p+7SWchQxqawXYxu9wLlSg5eJOVwW6bC+eD8Lgml5bwMtxLiyVVWysYXRHKkst1vKq9PnRv1FiQV0a6f5FUv0JPx6n4mj5FUv0JPx6n4mg5jWmH50n/MP9Nddb8iqX6En49T8TU+Ts1RwrUSSCQJGbk8+p6CJT7Tc+r+g0EjRfTVNwuGSjM60rmQO6GNaqrexWcxHxIxJsBl4VP2X668VVLSRx08nJlkWXPLlzVhKcuNmays6tsUIIIBFrWvtoNGi+tedMZcUp5JF5ioClRVlmy7xuAXA/+2X028Z323zHPQ3Z3VxTlbxSc+tBlIdIyvicKCHkAJJA8XqVjoPei+nqSl4dKRiJQOTziTNUgBASD/i3NirXIBAt13F54q+HoXM0U8QzAQNNUhmXkpIzlTL0HMXYXY3Ate4AetGqdZw2ginELiUOyM48/UG4VWYi3Ny+ajG9rbWvfbSdM3DpDYRVIty8rvVjlia3KZ/O7K+Qt1IsbgYmwaL6mV0sq00hgXKUF8Rt7Y3sD1IW5A9JA113Cez9FUxiSNJcSSBeepB29Y5ux+w2I6EAgjXug7G0xQ3ST58g/f1PolYe00HzWGo4i+N/ALqp80p8JWUlze1mGEItYC8h29AUKVrI5aN15kdRlGqizSGmiKX8WQBfmqLEWKW/iN/r3yKpfoSfj1PxNHyKpfoSfj1PxNB8opJa0c+V45OZyUVVCoFDCoe4jF2DgRsDkQSfUbAa6Lgk0rwRmdcZSDkLAbhiAbDYXAB/rrtfkVS/Qk/HqfiaPkVS/Qk/HqfiaDmNGun+RVL9CT8ep+Jo+RVL9CT8ep+JoOY15l6a6n5FUv0JPx6n4mtFd2QpkjdlWS6qSLzVBFwLjYyWP8joOk0aNGg51GccTnwVT+yU18mK/wCPU9LKdbajtKY2ZXjVcb3JdrXCZ2BCbnEjbruPWL6Uqkj4nPm6rekprZEC/n6npfVBHpVbIGAMSTkDHclr3N/Wbn7zoI9HxGmeXnIaUynFiO8ElWfGMMYwpCubqmVrm4F9bpuCIsgeSKIlpS6ZTOLPZZCABGLjKDm2a9iCfRtp4jw+KTnAVEKpIaWy5gYrDKGYeE7XUWFv8tI8Y4WskCQc+JxerTeQERrKknJJu1yEBRLC/wA7bYaCyeDx5xr3eEOi3UCWUeFWuLgJuAzG2V7FjbqdC8FjYMopoGCjlsOa5xHLVcT4Njgsf22sdRazhJkMmNXDHkjBStQ91BphEIQBYCNZLyBxY3A2BJJ91HCfPFkrIhHmhQc5wYFXl3KKDizMI2Ug2AB9OTAhYTs8AkqclSkoAZTPKQQCWJvhlkS7EsSSdrmwADho2KqrQROFG2cjuR/3NGST9pOpVdN3g0js8CFHEki8+zKdiFVlBDWO5GwbAC9ibtwmNahpTWqVYW5fMaw6egylPR6EHXQLz10EjCVpKZjcxA96awcrYqoxxEpViLgZWbrY698I4SI2DwKhWNWiVefKyx2cB1XJCRvEi43sOXsBc65xezIGeNVABJTvS4NMXEUDKqhkbEFmXE+EgXBF2uCT0/BayNDUM0sa8yd2Vc02UKqA7H+IoX/7/XoKfMm9nH+I3w9HMm9nH+I3w9HlaH28fvp+ejytD7eP30/PQHMm9nH+I3w9IrK455dIcA12ykOIAhQkm8drW33095Wh9vH76fnpDyqlqjlzQ538GbjHLkrbKxvjfrbQJR00OKsnJWOQsiCOpZEZ3l5jYFEF5C6eg3GJAtvfbNwqKQLTmGA8pchGJnDKrgqSQqBrMC4JPzrte9zqSOD3EBNZArxyB2GauGY1AmkkDWSzva1sbAbCwJvQ4fUE1XPc00YeEIwEylwwa4yAXEm1h849Nr6Df3GKKZByadJXYugMrgsy5klRhvbnydPpnRF2YjUELSRAWAFpZfDYq108HgbKNGyWxJRSTcA6jtwg99SoFZAAjVBLGVyzrKvm1ZLhQsZCiwO4UHY6OA8MeCWJ5KyFgrOWHODAK0YGKLgoB5gLZC2zEEMbMA6FeEnJWMCMyoUGc0zWUix2ZCMiNi3UjYnS8PZpEACUyLY3uJ5w3zQlsguWOKquN7WVRbYaq+Vofbx++n56PK0Pt4/fT89AjPwfOXmtTxF7WvzZN/CyXK4WJxdlva9mIvrSOziZh+6Q5DDfmyb8sAIGGFmC4KQDexFxvvqp5Wh9vH76fno8rQ+3j99Pz0C1DRNApWOGMXORJlkYs1gLszIWJsANz0UDoBo4dJNgfNx/Pk/xG9q3/wAemfK0Pt4/fT89SZ6lJaZ0SpjRjIxvzFFwKgsUJBuA6gqSOga+grcyb2cf4jfD0cyb2cf4jfD1N4HOsKuJKiE5SMwtLeysbhfF0CCyC2xCA7XsKXlaH28fvp+egOZN7OP8Rvh6OZN7OP8AEb4ejytD7eP30/PR5Wh9vH76fnoDmTezj/Eb4ejmTezj/Eb4ejytD7eP30/PR5Wh9vH76fnoDmTezj/Eb4eluJPLyZLogGDXs7Ha3q5emfK0Pt4/fT89LcS4nEYZAJoySjAAOu5t/PQVNGjRoIVL/wAUqP8ApKX/AF6nWZezztI788qGLfMBBCsmNr5HfoSfSfVZcdCQluJz2kZP2Sm+bhv5+p65Kf8ALWuXiE4kdV5rhSwFlQEkJcE3itjl4b9D6P4Q4JUnG6inEzSEPDCeUGfBQZBJHHHiyZOL5PkXFgcbEDI6Zr+15WmpqlUsskMk7JkN1SmaTl522u1jkB0Q62DjiCASSzzJu6uuEXhdIGmdSOX6Fjf+otrfxSlgkjtU1NlUkESNTrgzREFSQoseXIdr9H+0aBI9uGs5ECMI0lZmWa6nlsFBRuX4lu4yY2xxfrjvol7eOrXKQBLMAec5DyLOkfm3EdmTzigmwscgbAXNWDiURMo74VWLDJy1JjZ+m4XYX23tc9L6y3EIQBlXAJihVi1KEYPliFbCxuI2+7QSqnt4xSJo44VzjpZCJpivhqHAOICHJVW93uANzY2sct2zcNMvLuFaRc+Yt1IeeNAqcuxF6W5yN/H6bW1erQsIBlrDGCcQXNOoJP8ACC0fU26fZrYYLNiapsj/AA+Yuf6cu/r0Eig7Yh5hG6oosbsZRmtoVkLvHiAsRzsHy6ldvFtSHGb1hpwEOMXMY8zxqS1lXl473sxuG2xFwMlvIrONQkSB3qHVMi3moiCsMhDuPN+JY3Qg+m9rA5C9akHNaQLPJlGwVrrB6UVwQeX0KuP8/VoJlf2jlMBcIacCRQ7PZGCFSSU7wI0JuF6npl6QBrVS9oJpGRHmjjeSg5vLCgNFNipJIZiSBkTiRsF3vrojQMf8eT7ofh61VHB+YrK8rsGUq20O6kWIuI79CRoN/C6vnQxSEYl40cj1ZKGt/S+tSPbvByC2a+TbqvmU3YXGw6ncfzGva0DDYTyfdD8PScdMwM550ps3QLCS3mU2A5e59FtApw/jxk4ekveYhK0BfM4lbrYM2AcCwLAWvYFhfWvgnFJKiaArUZoaZJZVAjKhnAVArAZXLLMx3NsLekWwK+DzTmWUNLIYADHDkGWQqysOXsokABbpcrubjTfDq1ZY3kWeVI0LXdxTKtlvdr4bAWPW2gn03bSRyoNOqq6qQwmLEBxNgcTGBe9O1xfYMOu41v4L2qaZ40aIYtiued2LmjjqTdAgAW0hFw3UdLHbe3FIcSyV3MC43EbUrEZPgDYJ0yNvv1tgq0YRHvjIZkDord2DMCt9lwubDrbQWraLaieUocM/KS4ZYZZ0uOdr45YWytvbrbTUIDllSsZihswU05Kn1MBHsfsOgo20W0p3J/rEn3Q/D0dyf6xJ90Pw9A1qLX1rQ0c0iGzK0lifReYi++21777baf7k/wBYk+6H4epNTSqKWQzTSmMNIWAEVzaY2AtH1Jt9+ge4BWtIsgdsmjmdL7WI2ZbMLBrKwBIA3BHUG9S2pPDTzkySeUAMy2KwbFWKm1oyCLjqCRpvuT/WJPuh+HoG7aLaU7k/1iT7ofh6O5P9Yk+6H4egbtotpTuT/WJPuh+Ho7k/1iT7ofh6Bu2lOK/uJf8Akb/x0dyf6xJ90Pw9LcSpGEMhM8h8DbEQ77fZHfQVNGjRoOdSYrxOe0bP+yU3zcNvP1PXJhpx+0SAlSjAjqC0Nxtf2nW332Nuh1opf+KVH/SUv+vU6ak7PxM5c5Fixa+TXDGwuD12sLDoMRtsLBDr+z/eEkKCbGUSSIL0xRZZYDFzAQ2RXF2ON7XY/YBtrOzxml5jrOPOpMY1NKV5iKi3BJyxxiUWv6z6RZer7MMhnEEbLc0gjYNewWdWlIDEi4Cgm43t6dY48lU0ES5OJcqtUZcA7OsUogJ2wBaMXvYC5HzTawM/JsGWWRlqWMjxtZmpzjy6jnqoOd8chjb0KABvvrTP2TDFmAqFLLIht3Q3SWSR3WzEi5MvXqMR6zfxWGuzkaJZCwjdYy6QWwNOGVr7HnmoADLstgdhZSdkgro53VOYU5qYNjCRJ4YlczHYquIcjALvl6lBB2ooJZI0RhKMJcxiKexRWJjjYM5uF8Bv1LID9mmpKRWmExppeYosDzEt0I+bzcT1Po1qrq+WTujQCZUkcM5wQ2j2NpFYFhlsLgiwLEm4ALkIqOe2WHIt4bXzvt12/noIFZ2VEjvIElRpGu2KUQDJkXKOAbuGfEksTfAA7Fg1bh8ckck7tC5MrqRYw7KsSpv5zqWDH/uHq1x68DrAri07qYnWI5Mjd7xUJUyAzMQCcrm9rgnHcFuz7Pk/tHXDvMuF79Ns7fZzuboHO+t9Xk++H4mjvrfV5Pvh+JpvRoFO+t9Xk++H4mkOc7ioVY5UZjYOvd7oTCoDAM5Fx13BGrWovE43aCtEQYyEMFwbFsjTqBix2DX6HQTk7MrjEGjqMoipDLIiZBZebZlWXFrsLliCxO5N99bBwAFKlWjmJqUwcgUi2UBgCArAFvONdiDfb0ADXnhkFTHQlVDLLzvCSBcRtUC7LG7NgBGWshZrAf01L4rR8QkidGzlvlbaJSPBUoN1t1Apjv6ZDaw2UKdT2bV73inF3dtjTdXqY6g/x/ShUfyJ9NjrM/Z7M0+1SFgVFC5U+LcvoxGezesj1DprHaWqrlmtSxsU5L72iKl+VKV2IDBhIsI3axD9OpHiWSvV1UZsA5CthBaQc8fvjtivKJsUAJIPpsGDw3ZJcQqrUL5vlEjuhvGYEhYWJIuVjU3tsR6iRqpwqiNO0hWOYhzcITAFTcnwqH+cS27dWsCd7k7+zks7Rt3gNkHIBYIMlsDcIo8IuWGJLHw/OYEE1dAp31vq8n3w/E0d9b6vJ98PxNN6NAp31vq8n3w/E1GrEknpJI0hcMzvYkw2HnyfpnpbXR6kzNKKZ+SLvzG9VwveDmVB2LBMiAdiQNAcOiMOdoZSZHLtvABcqF8KiSwFlH9bnqTpzvrfV5Pvh+JrRwOaVlfnBgRI2OSoLx38B8J3JWxN7eJiLC1hS0CnfW+ryffD8TR31vq8n3w/E03o0CnfW+ryffD8TR31vq8n3w/E03o0CnfW+ryffD8TS3EqtjDIDBIPA25MW232SX1U0pxX9xL/AMjf+J0DejRo0HOpSpJxSfNFa1JTWuAbefqfXpeo4JMZJMI0VTljtERawA2xuCd267EKOhY6YQP5TnwKj9kpr5An/HqeliNZk7QOJHQ4eDK7WGNkUMSTzdlFwCT0LAenQSKPj6LJLHPSRWhVrsthdkeOOwMoVGyaQ9HOONjuw1WFZA4pWjgQrUAvuigiMRF72+lfAW+0+rWinhgqiVHdzJu7IVYSIWKO2QEl1YOsRNujKvptpyo4WIxBdoo1hYLGAjAeNDEI7ZdCH6esD1aCVTdp6R2a9OFUQc4KUiLsDhbwqxKkiWOysATn6LHRw/j8TtKr0NnWXlpGqIXY3lNjc4AhYHa+VttuovUTsugytFB4o+WRy3sUKqpW2drFY4wfXgvqGk04RTfMAp7vIV2STIyJll4s7hryOCb78wjfLcH6moplpe9CAPGY1kGKIGKMAQQHx3sb2vf0WvtomqKVHjjeEK8gXFTF9I2sSAQDfbrrxLwRQhiYxYySKQpDgZIoKCMBxjisKkBbWwv1udPrSSbbxHEAAlGJFum5e+g5XiXaNIp5YhRREIQqmxuxyiBsqxnMjnMeWmTjlgEeNdVOA1cdSVDU0S5QRTDEK1i7OrLe38JQer51rba31HZhJGZ2jgLMbk4Pe9wch4/C10XxCx8I9WvEMCUswUTQRu8aRpHa3gRmICLnfdnbf0m3q0FfyVD7FPdX8tHkqH2Ke6v5aTpOK84gRVED5BiMQxBC45EEPYgZp7w9enMJvpx+4/69AeSofYp7q/lpKHhsYM+MEbEMLAhRc8lLC9jbf06dwm+nH7j/AK9IBX/aM5Igt/ESHAC8lbm+e23p0EVOPREUuVLEnOjWSQ4uyxhpFjChlj9LMfE+I2367eK7jYjaVBR07mMSPcNZSsUebpcx/vRlGPV4/WpXT0PDKcQxyqaYxRXKPZiqeMXAJk9EiL4fQyDa4GsLwKn5BkAp2h8UmVpGQDxFyPOEWOT5AbG5vfQMz19Ik8cJhXOVMl8MX0GexW+Q8Mb7447WvfSFN2mo5DtSsLLG7Xij83HLblyNv81svRdhi1wLHVUcMWaQTjkO63XMK+xAZLfPtcB5F9YzYek61/JdMlblQXQKFPLbYJbAfP3C4qQD0Kg9dBv4T3epQukCgBitmSMMCPWouVO/zWsw9IGnfJUPsU91fy0tRcMaEER8pQTkfC9ybBbkl7nwqo+wKB0A0zhN9OP3H/XoDyVD7FPdX8tHkqH2Ke6v5aMJvpx+4/69GE304/cf9egx5Kh9inur+WpqxU8MLO8SW5jKAEUks1QURR9pZlHq31Swm+nH7j/r0jT0jyRMr8plLyXBRvbMfp9bi49VtBt4fFBMrFadQFdkOSKPEhxa3rAYFb9LqbXG+mvJUPsU91fy0tR8MaEER8pcjc2R9z6SfH1PUn0kk9SdM4TfTj9x/wBegPJUPsU91fy0eSofYp7q/lowm+nH7j/r0YTfTj9x/wBegPJUPsU91fy0eSofYp7q/lowm+nH7j/r0YTfTj9x/wBegPJUPsU91fy0rxPhsQhkIiQEIxBCrsbfy01hN9OP3H/XpbiSy8mS7R2wa9lbpb/m0FPRo0aDnUqVTic+R60lN6Cf8ep9Q1RLwXJ5Yuep5R3v1ucd776Tpf8AilR/0dL/AK9TrzUdmWeSV+aBzA67IRYMUt/HYnze5tc5HpYABGn7NqZHYTWDu11xmsqGohlxQD5l1hZWtbK63+bp2SmwjgVWLCKpd7YvtE/NRQLjpGsybeqPb0DSlHWVdOJWLF4YTyRzMQAeZHGsoCpmI0QyM5Zjfa1rEjy3bKUSKWMaKcEDOWEXikqRz+lyrLSxlRe1pOtjloFZ+zDkQrHUhBHTiMkJKCz8p1fJgubK7urHxj5p2LWYbqfs+VKWkRRzC9lWe0N6jnHlbAElfNm4AsBta6H3VdsJ5I2CxcpzGDh4zLHenWbmkFQOXmxi6fO+26jZQdpqhmKoqs0kinxlyKctFM7QuAgOachARf8AxR02LAs3ZoiNVSpxOKZ7VFndY50cn0+PnRAm97R/Ytq/CS0KSREJgwdlFpSiM7G0SqRflqLEnb5+wA2CUHbOYuBygAzQlUctk4lSLKOKyAEx8xmOV/R0FytniXaAK1KIniYVElrsTYpsSVYG19wALG5ZfRcgJ9Hw0CkigMzRMhJZoueAxJJJ2CEAliceg6AWA0v2g4L3mRSJ8V5aoTjLcYsxJK2xlJDeHP8AdkFl3J10MPEZDO8ZgtGoJEl38XTaxjC+k9GPTXExdp6w0c7BpHcANzFjjblgQlyMQoCuXUKYmDGLLdm20FbhFG8UsPMkLBDK23PYIDFHEsSmS7kMweT1L09AJ6jynH6z7r/lpXhFYzy1KkkqkiY36qGp43Kf0LE/9+qmgV8px+s+6/5aQXiCnvAVvEW2uJQL8lBuVFx/Mb6s6nNJiKk5YWN8rgY+YTe5BAt9oI+w6DnVoXFMafJbFmkLnnEhjUiURq9uZfHPzxs4YqwuRtp4jwEy0ccHNUlRMCGSbHzoYK9wAzyR5fObdjkxsxuH+HcbZqFzJUhJrTlZDyz4ElKq6nEI6gNGA+IBJBtvbRVdppUo6eWJUmZ4WdyS1iY4DIwGA2ZmUr9hPQ2sQSi4M61SymoBRTKbBJQ1pObZCwXLG8sZ2YAcvoTYi12ctTU6xO4JUtbFH2UsSATgMmsd2xFzvb1zm7RVPPWIRpkXaMk58sWyYP8ANy+aoFsrX10nC6wzQRSlcDJGjleuJZQ1r2HS9umgPKcfrPuv+WjynH6z7r/lprRoFfKcfrPuv+WjynH6z7r/AJaa0aBTynH6z7r/AJakzyrNTOiyFSZGN8ZLECoLFDYXxYAofsY66HUiauaCmd1TIiRhbewDVBUu1v4VBLH7FOg1cDcQK4dwcpGcYrLsGNwu46KLILWFkBsL2FLynH6z7r/lpfgfFTUK5IUFZGTw33Cmwbf6Y8Y6+F13N7mloFfKcfrPuv8Alo8px+s+6/5aa0aBXynH6z7r/lo8px+s+6/5aa0aBXynH6z7r/lpbiXEUMMgBNyjfwv6v5ap6U4r+4l/5G/8dA3o0aNBzqQluJz2dk/ZKb5uG/n6nrkp14etqObIq81lUPicFXJlwsLtHjicn8V98DYdMvSTFeJz2jZ/2Sm+bht5+p+kw/y1vl7VKjurU8ylFZiTybWGPQiS2R5i2Xrv03FwlDteqgiV6hGUDK4prA82OJ/QWAVp1+cBcA2vbVCRoXenkEzSM7MqSAQXTBHLEkx3FrMpHUFrevWtOHRyxOUp5lE7JMXU04fIMsiHLPoCosDfQ3CQOSBFKQjTF8zATKJ1fmXtIACztlsABiQAB0DNP2jgkm5S1rXwRlbzOL5l7BfN9bRE+ohha+t8/GYIwC/EMQbWJMNrFA9/3fTAhr9AN+mloOAqtso6mQgQi7vT/NhZig2YbecN/Sf53J0w9lo1QoY6lgUaO7PT3waFYbCzAbIi2+3c3J0DC9oITKkffH8a+FvM4lubysP3dw2dl39JA6kac4ZLHKCsFWWEYAsnJso6LYCP5vhIBGxxNumkZuz6NJnyqgXbJlD0+L+dE1mGV7ZgdCDbboTf1wzhBp5FaNagqIxHixpz4E/dIGDg4plJ1uxyF2ONtA4tdGeb+2sOSbSZclQl+mRaMCxt10nxLtBHCsTCollWUkK0XdWBIIBCkgBnudkW7nFrKcTZimocBMDHUOJnLsGanBBPoV0dXsAFUXJsEUDYaX4jwBJ1RWgqAqB12eE5LIQWUl3Yg3RbMCGX0EX0GDxBYpZIzz0OcRZrUtn50hgSS6gmxZAPFY2ttsbWu5t7eT7ofh6hScEa8lhOeZPHM4fup/dyiQKpDBreBUFyQFB9OrvfX+ryffD8TQHc29vJ90Pw9Jw07gzkSysQ17DkXbzKbC6AX9G5A0531/q8n3w/E0hzHkFQnKmTM2yRoAy3hUXUlzZh1BtoJ0faCMyRDmSrLKzx2buasvKmMTAsdmAe9ghYnew66bj4sGq2pRLPmouTanxtirXtjnj4wMscSQVvcW0sOzSWiUxVBEQCgXpBkiyLIqOFIFg8am4setybnXug4Jy5hO6TyS7kkmmCl2QIWAD5AYqoCFiosDa++g3RcdgdsU4gWbeygw3NgTteO38D+430TbbRcUjmYIta3MKhsLwFgCivY2Qi+LqdidjfpvpaPgKLjaCfwqijxwdE5mP8f/zv/l6te6Hg6wlSsE90YMLtB1FMtPv4/oIP63P2aCt3NvbyfdD8PR3NvbyfdD8PR31/q8n3w/E0d9f6vJ98PxNAdzb28n3Q/D0dzb28n3Q/D0d9f6vJ98PxNHfX+ryffD8TQHc29vJ90Pw9JUycuJmepdVDyXJ5PtWHs+pP/wCdO99f6vJ98PxNTcOdCyPBLbmM1w0IIZKgurDznUMoO9xt6RoHKW0oJSqdgDibCHZgNwfN7EX3Ho1u7m3t5Puh+HpLhcZhVgkUzh2Z/E1OfE5yYizjYsWb/usLAAB3vr/V5Pvh+JoDube3k+6H4ejube3k+6H4ejvr/V5Pvh+Jo76/1eT74fiaA7m3t5Puh+Ho7m3t5Puh+Ho76/1eT74fiaO+v9Xk++H4mgO5t7eT7ofh6W4lSMIZCZnPgbYiLfb7Evpnvr/V5Pvh+JpbiVWxhkHIceBtyYdtvskvoKmjRo0EGl/4pUf9JS/69TqovDIgxYRKGOVziLnL5332F/XbUZKRJOJz5orWpKa2Sg28/U9LjXh+xqmWR/NqHDjwpbENhawvjkMDduvjNiLDQSI+zFQlXI6QBUMqm9oADGKqBxazFmKxxSWDKMf4dzu5xPh0rzSFI5Cy1ccl0MauYe48sctpLJtK0gtf0t0vpegreUXSSkjkjiIhDLDiTLzI4Yxm7YOZGkYm1sMN73GtycehaUItCDeyYYQ584yTowLFgmK9zfcE3yHqtoNMdBxJIUAJ5pWozKd3VBIxdkkv/E18fCUt4rkixDPpSV0dyJJJRkTixguUSsUqq7L4mpsx4jubXIO+kqjtNTtCXho1sVGDvHFiZDTiowZQ2X7tr36XFr9L+6XjsRNjRBzIVaELHAuUUiSujMWkIvancm+J3Hh62D0tHX3kc83J0j8Ikh8KircuignESmnZAG6bG7AgHVCmmqTRSgxymdS6pcxqz73jOYIW4VlVmFgWR7XFiZ8HaKmZm/ZAygxEsI4hhHMsfLLAtdiWkPzRtidumVjiKwwvCopFcyvgMVi8O1yxBt4QoJNvV6yAQ8z0tUYYBHKwdVAkMhiDMcRu1opVyuDfEgb9T6Ix4DN32qlanzSRJFH7lsgREFADOC/7tiUkAVbWU7m9eCopXqHgEEeaAk7U/ot/CGLjr6VGuVbtcq0skj01Kslg0YZAqlDEZMtz40IRlRwRmbDFd9Bd7N8OkhkgVkKlKeYPsLWapVoAcSUDBBL4FJVbkLtbXV31E4ZHFLJOhhhIjdQpVFsUeFHBPXe7MNvQBqh5Ih9hH7ifloG76nhb94GLNduimxbzKbA3Fiel7j+Y1t8kQ+wj9xPy1H4jHFTxVcop4mMe4BRQL8lLXNtlv1/roI0fZmdo6Ecp43hEatlyWEQSZHZlZZSVZlQr4Q2QsDj11co+HCarWqNMIgIvCWVRI7u2JL28QxjjUAH2p2BXbVR4NBOZI6ZHhkdDIYhy7JY54ZXAxNiM+oO+l6jicdPTQyz0ALujMyJHECoSMyMSshBHhW+NyQTb1nQYpuHV4Kl5nYFVzVjBjdhMHGyg2A7vbf19fFrfwWhrI3jMjHAYoY/M4Kgo49wFF794Djr0PS1teqXiFO8qRmiwLO6EskOKugvhkCQWK+IKLm1z6Da15Ih9hH7ifloG76L6U8kQ+wj9xPy0eSIfYR+4n5aBu+i+lPJEPsI/cT8tHkiH2EfuJ+Wga1z/ABoHuE4AJJaQWHpvORb+t7f11W8kw+wj9xPy1IqoY4KWWRYIiytJa6La5mKi9hewv0+zQPcAo3iWQMuIMzsl8csWsxLBfCDmX2X0Y33vqpfUPgsEcqyB4Ig8crIwEagi1mW43FyjIdiR4vR0FHyRD7CP3E/LQN30X0p5Ih9hH7iflo8kQ+wj9xPy0Dd9F9KeSIfYR+4n5aPJEPsI/cT8tA3fSnFf3Ev/ACN/46PJEPsI/cT8tLcS4ZEsMhEMYIRiCETY2/loKmjRo0HOornic+DKP2Smvkpb/HqelmW2vMnaJ1kdLocchkFGJIZFx/fXBvKtzawsbm+2vSVITic9770lN0V2/wAep+iDbVI1sO5xPpueVJ/W/h9R3/noIsPG4JkZTJDZ7F42ppLMXdEN/Hi5DyRhiLgFhc762V3ZyEvDzBBuQiIIWwbBJGUGMSY2VXmI9G/8tL1fZ6GRZvExeWTMM8M7qq85JTHyyccWMShsccrC/TWYuFiNadVZrI9RmVilQIs6u14lsbYsyqoubL/LQUF4fG0rqFpjKI1y/Z9+WxKqpbPdfNMMb7YD7NbouDBCSq0yktkSILEuQRlcSfOIdhfr4j69c/RdlIkZWJXJRAoMdJIlhEXy9JOTiSxN/R6daj2PV4yks2Z5bIp7rKAp7ssCuASfEuGVwR1sLddBe8nR81UxpuYih0/Z91GyAq2ex82o2N7IPUNbYuAgLEuMBENhHlCWMdrfNZpCQfCpve5sDqDL2Uj5qsr4qrlgvdZboO8ie0TCwQ3Fr2PW9tNdn+GGjk2YMhjVHIp5kZuXfB2G4aVuYxdza+C7b7B0ISU9JY/w2+LqTUpFSKUY00Sy5ZKtO1mFgGaQK9sAGUFm8IyFzvrVTcLQCqDn/wBxIWLR0zqwF/CrZK6tYW3x3JY2u2lOJ9nUljhjSZ1EWdi1O5OTsGDry1jUMtjYEFTl4la2go09ascsoE6CRpEzyhm3drQoRd7YkxBAR4bi17nVblze0j/Db4uucqaF2eRmk5hkmgYHkTqY4YagShLkkGwDdACWcnYWA6Pyknqf8OX9OgOXN7SP8Nvi6RCP+0ZvGVv4gYXYFeStxjzDfba299P+Uk9T/hy/p0h36/eBGzI5PhYwysFbkqASthcA72uL6CYIqZlj/wDblHvEqmmk5annC6MhbCNjMqizAEsoHUDTyxJmKbzAIRisZpmC4kAOEJfE7SC4B6Pv10jDw1lWnQzXSJzI6mnqfPSGTMOxy+cGLNvcZEG3hA1upIGNQlRM9mEbJhHDU28RBsWYlSBiDcIpJA3tsQo+S/HzLU+a3OfI8QJG5y5lxcaZxl9rH+G3xdcs3ZeN6lppX5itIHMZpZLMAJMVb+Ekc4b4j5lzcknWlOySAWaXPwBSTTVAdrUq05VpFYMYTjngLHKxvtuHYBJvaR/ht8XRy5vaR/ht8XS3C51hhjjZncooUsIHQGwtcIq2UfYNNeUk9T/hy/p0GOXN7SP8Nvi6OXN7SP8ADb4us+Uk9T/hy/p0eUk9T/hy/p0GOXN7SP8ADb4upvk154HjeRMGeS9o26CYn2nTbVLyknqf8OX9OpUxSenaPJ1vIxvypSDjUF8WGIurY4kX3BI0FGnpHQWRoVF72WIgXO5O0nU62cub2kf4bfF1O4Iq06upYtlI7+GCZbZm9j1uB80dLKqj0XNLyknqf8OX9Ogxy5vaR/ht8XRy5vaR/ht8XWfKSep/w5f06PKSep/w5f06DHLm9pH+G3xdHLm9pH+G3xdZ8pJ6n/Dl/To8pJ6n/Dl/ToMcub2kf4bfF0txKOXkyXkQjBr2jYej18zTXlJPU/4cv6dLcS4gphkFn3Rusco9HrK6Cno0aNBBpf8AilR/0dN/r1OvUvZhWleQuMny/gToWRgpPpUGJdvTdr9dlH4es3E58i4tSU1sJZY+s9R15bLfp6b6Vl4fJzXAWfAZBTza6+zJ4r94swxMpAFi2A6XFwnUXEaiGoaFXdo0dYwNjioqadFJHLGC8t5ejNkL/Nx1T4txaVJXKy4BKxIzkrsixdx5l3VbGxkk63G6ruLaXoOI05YxzmoidEJY96qSuSsiMoUTlwS8qhQRdr2F9PrR0mUTRtMxnZlyWpqwQIkctn5y/hKlcTuC1tt9BNXtjUrCjmns7rUNy2V2ZXQuVU2xKxgLbLFjuAcbgs+naSpS/NiQqGILIsosqViwO5BJ2MbGQeoId2G4xDW0DlQtXMSxW37TW9GsEY+c2RiygMdiTYE6W8qUgWFpJJ41kiEhZquq80GBKB/O/wAWLgesrtfewel7VTlpGsoTCMoDFL4QaySF5mNwSqxqjlbD5w3UXJpQ9pS1FLMbB4swwCO1ypupEZKtZ0KOASLCQXPp0uslGbnnz4hQSe81l7mUxYYc3PPNcbY3J2G+mYeGUvK5qSTmM3a6VFaSTezeFZMsr3BFr3BvoN0nFZxDAyQpMzqC5jZggOIuVuCStybX9WorcXn75VK0rrEqSY7BQlhFiWPLYopLSWfx5BmNlwF6XJo+XHIaqRUlUMhasqlzBAIIylF9iPv0lXVNNDUinc1V8MywqamwXF2vjzsyPNlcgpGTIvVtBv7OcRlZ4BI7MXgmLBrdYqhVjceFbhlkaz2XMKrWHQdPrlOFUtPO6NhUxvLCXBapqcsUkxaNisx3VpFPUjxm2rHyci+nP/c1fxdBT1JrGYR1eEnLazYv1wbu62a1jsDY9D017+TkX05/7mr+LpOLgUYMxvUHFui1NXc+aU2HndzoEvLrdzFmdJMx4rl2MAq0jknQmNboI3JDFBYb7gXK/E+O1EdCCpObipCyujliqZ8jwoAeZIgQg2te+xJA17EtNjTSYVI71gq/tUuYyYAAr3jJsS5JwyCjI9NbOFVFNOJ2BqkWC+bNVVNhbLINjOSrrgSUazAMtxuNB4o+1MwqVhMZYFpgWZWFgvOKsHHVfMqtsDbmDxXIBu9nOJtUU6ySABiWBspC3DEeHxNku2zA79duglQNTGBZnaqiDMyYPUVeeSuylcVlbcctjYXsASehtq4ZU0syxkvUIZMMQamrO7wpKFLLKVBtKAAxBJG19tB1ujUSh4ZTzpnHLOy+hu81lj9oJk3UgggjY320x8nIvpz/ANzV/F0FPRqZ8nIvpz/3NX8XR8nIvpz/ANzV/F0FPULidU0VFM6NiwaSxHUXnIJH22Omvk5F9Of+5q/i6nDgNMIGMzS4B3vlUVVv3xA25m5Jt9pP26B/s9OzJIHJbGVwrEkhk2YYMd2UZY3PpQ9djqrqLScKp5QSks7AMVP7TWbMOqm8vUXsR6Dt1Gt/yci+nP8A3NX8XQU9Gpnyci+nP/c1fxdHyci+nP8A3NX8XQU9Gpnyci+nP/c1fxdHyci+nP8A3NX8XQU9K8V/cS/8jf8Ajpb5ORfTn/uav4ul+IcBjWJ2DTXCsd6iqI2HpBkII+w7aC5o0aNBzEkko4nPyY43/ZKa+cjJbz9Ra2Mb39Pq/r6CftXIjujx06sliwM1RtcMw37pbcI9vXibaJOJxQcTnM00cQakprZuq5WnqL2yIva4+8a9tWcNLMxqacsxJJ56dTff5+xFzYjcXNraDR5PleN7QQASuspcVUgbPMOjBu6+hgpANx6LEG2vJ4RUrycYoAY3lJLVMpMhmV87nuw3LsH2FvDYADpz9RR0wE7x1dMHMg5aJNTKeWKmKS5ck3cCHw5fNufXqj5fS1JnWwFhJUWLTQsY8o5OQZSrWJWM4E73LdTe5DPDuyE0YQMqO4jhR71ktpEi3jVk7tsgYMR6TkwJa51uqeyEkiCMwR4YRoVFZLZ+USY2b9l+cpN7i17C97C0zh9faUSmuRGwp0bOrpmyxaXnFrG2PnAVHovsB0AeOTSR78QiicRta1VS7yrTKFJ3IxM4ZrekWuLEroLUvAZWZzyIgzkNcVct1YTGZWUd19Eh9II9BuNZi4HVCnlpykbJKXJPeZAwD7uAe6m+TZMb9TI2wFgIslfjUI618RsSoc1VPtH3oPaUE3deVmthvcj0+JX+zvakRyY1FXGwZFuxqKdlEq35jqQ3hjfKMKmx8DeFbEkK8lFUOqLJTQPgLAmplB/mcaYD0erSPEOzkk8vMlpYW8StgaqXEuilUa3db3AY2sQPTa++tdH2gQ97vXRxs0h5WVTTMqoDYFPE5GVixDKLZAAeG5l9o6lJ44AaymmdOZdjPTWyZlKBr4BUsDeSMCVbDHq1wtcO4PUU7x8uCnCRxvGiGplveSQSOSxp974JYeix9e1jvFZ9Xp/7iX/ba42o4tTmaaTOniZ6imCFJaWzJHVh2lYrJkXZWkYlgLLYbkm/ZfKqk+u0/wCNF+rQHeKz6vT/ANxL/ttJxS1ZMwEMAJbqKiS6nlLuL0pHqO4/pp35VUn12n/Gi/VqLxjjdNLT10aVdOWlSRUBmhAJamCjcta19tB5g4FOscMeCNHEylVNU1mKOHTIikB8LKDta9t7jSycAkhsDFC0b4xmNqmRg6gtyo9qW+KmR2vu3QlrLpQ1dMTSskkAMZKtzJOH4CNpQZMo0chXxBKtH1Ng22lJY4lA5FRQx8mWedRzYRzJDVM8S3V1x8zdLtcAVBFtjoOiHAZliWNKeKMJK8qstXNkrvnlYmmOxWR139B9YB0rB2PdXjkWmivHyyv7VIR5uNI160tx4YlvYjL032tL40YpGmC1VM0QYSwrz6YkvLLG8wxdsbry5iMtm70R0B1X4Tx+niqAebCI3p4UvzqMYNG8zEOiSWF+YtsARuemgo8JoammVlSnhOblyWqZN2IAOwpQB80dBubk3JJL3eKz6vT/ANxL/ttZ+VVJ9dp/xov1aPlVSfXaf8aL9Wgx3is+r0/9xL/ttHeKz6vT/wBxL/ttZ+VVJ9dp/wAaL9Wj5VUn12n/ABov1aDHeKz6vT/3Ev8AttTuRUzQsjU8BXmMb95lBDLOXUj9m6q6gj+XT0ao/Kqk+u0/40X6tL8P7T0gQ3rKceOT/Gi9MrEfxerQeOHUtVAGCwxEMzOcqqU+JjkxH7LtdizW9bbWFgG+8Vn1en/uJf8Abaz8qqT67T/jRfq0fKqk+u0/40X6tBjvFZ9Xp/7iX/baO8Vn1en/ALiX/baz8qqT67T/AI0X6tHyqpPrtP8AjRfq0GO8Vn1en/uJf9to7xWfV6f+4l/22s/Kqk+u0/40X6tHyqpPrtP+NF+rQY7xWfV6f+4l/wBtrRXz1RifKCALi1yJ5CQLbkDu4ufsuP5jTHyqpPrtP+NF+rS/EO0lK8TqtXAzMrAASxkkkWAADbn7NBc0aNGgNYtrOjQYtotrOjQYtotrOjQYtotrOjQYtotrOjQYtotrOjQYtotrOjQYtotrOjQYtotrOjQYtotrOjQYtotrOjQYtotrOjQYtotrOjQYtotrOjQYtotrOjQYtotrOjQGjRo0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velocidade do T</a:t>
            </a:r>
            <a:r>
              <a:rPr lang="pt-BR" sz="28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depende de quanto o núcleo é instável.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Meia-vida de alguns elementos: </a:t>
            </a:r>
          </a:p>
        </p:txBody>
      </p:sp>
      <p:pic>
        <p:nvPicPr>
          <p:cNvPr id="6" name="Imagem 5" descr="{5E09E057-CF17-4993-A889-16B143B2393B}_tabela 9.bmp"/>
          <p:cNvPicPr>
            <a:picLocks noChangeAspect="1"/>
          </p:cNvPicPr>
          <p:nvPr/>
        </p:nvPicPr>
        <p:blipFill>
          <a:blip r:embed="rId2" cstate="print"/>
          <a:srcRect t="9990"/>
          <a:stretch>
            <a:fillRect/>
          </a:stretch>
        </p:blipFill>
        <p:spPr>
          <a:xfrm>
            <a:off x="323528" y="3105264"/>
            <a:ext cx="5476455" cy="2700000"/>
          </a:xfrm>
          <a:prstGeom prst="rect">
            <a:avLst/>
          </a:prstGeom>
        </p:spPr>
      </p:pic>
      <p:pic>
        <p:nvPicPr>
          <p:cNvPr id="9" name="Imagem 8" descr="meia-vida.jpg"/>
          <p:cNvPicPr>
            <a:picLocks noChangeAspect="1"/>
          </p:cNvPicPr>
          <p:nvPr/>
        </p:nvPicPr>
        <p:blipFill>
          <a:blip r:embed="rId3" cstate="print"/>
          <a:srcRect b="30232"/>
          <a:stretch>
            <a:fillRect/>
          </a:stretch>
        </p:blipFill>
        <p:spPr>
          <a:xfrm>
            <a:off x="5796136" y="3068960"/>
            <a:ext cx="2738824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Carbono 14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01008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O Carbono possui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isótopos diferentes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Carbono-12 foi adotado como base para a determinação da massa atômica de todos os outros elementos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químicos.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Iremos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focalizar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Carbono-14, este é um isótopo radioativo usado na datação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artefatos, e é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formado na camada superior da atmosfera pelo bombardeamento de nitrogênio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7726" y="5121376"/>
            <a:ext cx="1560498" cy="1692000"/>
          </a:xfrm>
          <a:prstGeom prst="rect">
            <a:avLst/>
          </a:prstGeom>
        </p:spPr>
      </p:pic>
      <p:pic>
        <p:nvPicPr>
          <p:cNvPr id="15364" name="Picture 4" descr="http://1.bp.blogspot.com/_JJJ4o4Jcg48/TTWNNxf04TI/AAAAAAAAY7A/vRqbmP9oaqw/s1600/carbi.jpg"/>
          <p:cNvPicPr>
            <a:picLocks noChangeAspect="1" noChangeArrowheads="1"/>
          </p:cNvPicPr>
          <p:nvPr/>
        </p:nvPicPr>
        <p:blipFill>
          <a:blip r:embed="rId3" cstate="print"/>
          <a:srcRect l="23721" t="4000" r="20210" b="3989"/>
          <a:stretch>
            <a:fillRect/>
          </a:stretch>
        </p:blipFill>
        <p:spPr bwMode="auto">
          <a:xfrm>
            <a:off x="1763688" y="5157192"/>
            <a:ext cx="187220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35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Carbono 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As plantas e os animais incorporam o isótopo     C-14 pelo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presente na atmosfera ou pela cadeia alimentar. Quando eles morrem, cessa a absorção do C-14 e, então, sua quantidade gradualmente diminui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O tempo de meia-vida do C-14 é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5730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anos, dessa forma é feita a datação dos artefatos, medindo-se a quantidade desse isótopo presente neles, como a velocidade com que ele se forma na atmosfera é a mesma com que ele se desintegra, a sua concentração permanece constante (10ppb, ou seja, em cada bilhão de átomos existem 10 átomos de C-14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7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Carbono 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Se um fóssil apresentar teor de C-14 de 2,5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ppb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essa concentração indica que ele possui 25% do teor de C-14 encontrado nos seres vivos, ou seja, desde a morte do animal, o C-14 completou duas meias-vidas.</a:t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pt-BR" sz="2800" dirty="0"/>
          </a:p>
        </p:txBody>
      </p:sp>
      <p:pic>
        <p:nvPicPr>
          <p:cNvPr id="1026" name="Picture 2" descr="http://n.i.uol.com.br/educacao/saladoprofessor/planos/meia-vida-carbo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300" y="3856458"/>
            <a:ext cx="66614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7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Radioatividade no cotidiano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Agricultura e Alimentação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radiação é usada para preservar alimentos.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irradiação de raios gama de isótopos como o cobalto 60 esteriliza os alimentos através da destruição de fungos e bactérias.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7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14936"/>
            <a:ext cx="3362325" cy="2438400"/>
          </a:xfrm>
          <a:prstGeom prst="rect">
            <a:avLst/>
          </a:prstGeom>
        </p:spPr>
      </p:pic>
      <p:pic>
        <p:nvPicPr>
          <p:cNvPr id="11" name="Imagem 10" descr="ionizacao.jpg"/>
          <p:cNvPicPr>
            <a:picLocks noChangeAspect="1"/>
          </p:cNvPicPr>
          <p:nvPr/>
        </p:nvPicPr>
        <p:blipFill>
          <a:blip r:embed="rId3" cstate="print"/>
          <a:srcRect l="5108" t="3491" r="2947" b="4596"/>
          <a:stretch>
            <a:fillRect/>
          </a:stretch>
        </p:blipFill>
        <p:spPr>
          <a:xfrm>
            <a:off x="6444208" y="3717032"/>
            <a:ext cx="2592288" cy="2880320"/>
          </a:xfrm>
          <a:prstGeom prst="rect">
            <a:avLst/>
          </a:prstGeom>
        </p:spPr>
      </p:pic>
      <p:pic>
        <p:nvPicPr>
          <p:cNvPr id="1026" name="Imagem 11" descr="Carne irradiada para aumentar sua conservaç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77072"/>
            <a:ext cx="2664000" cy="233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Radioatividade no cotidiano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Abaixo é possível ver que os alimentos irradiados se mantêm conservados por muito mais tempo.</a:t>
            </a:r>
          </a:p>
          <a:p>
            <a:endParaRPr lang="pt-BR" sz="2800" dirty="0"/>
          </a:p>
        </p:txBody>
      </p:sp>
      <p:pic>
        <p:nvPicPr>
          <p:cNvPr id="4" name="Imagem 3" descr="alimentos irradia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6766" y="2636912"/>
            <a:ext cx="5037722" cy="3960000"/>
          </a:xfrm>
          <a:prstGeom prst="rect">
            <a:avLst/>
          </a:prstGeom>
        </p:spPr>
      </p:pic>
      <p:pic>
        <p:nvPicPr>
          <p:cNvPr id="6" name="Imagem 5" descr="uso radiacao ceb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573016"/>
            <a:ext cx="3744000" cy="18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Radioatividade no cotidiano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Medicina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forma de radiação mais conhecida em diagnósticos médicos é a radiografia dos ossos através do uso de raios X.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Além disso, usam-se isótopos para diagnósticos, tratamentos e detecção de drogas e hormônios no organismo.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a4342fb275f53dac359857988b614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941360"/>
            <a:ext cx="2296628" cy="1728000"/>
          </a:xfrm>
          <a:prstGeom prst="rect">
            <a:avLst/>
          </a:prstGeom>
        </p:spPr>
      </p:pic>
      <p:pic>
        <p:nvPicPr>
          <p:cNvPr id="5" name="Imagem 4" descr="radiograf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869160"/>
            <a:ext cx="2290242" cy="1800000"/>
          </a:xfrm>
          <a:prstGeom prst="rect">
            <a:avLst/>
          </a:prstGeom>
        </p:spPr>
      </p:pic>
      <p:pic>
        <p:nvPicPr>
          <p:cNvPr id="6" name="Imagem 5" descr="A radioatividade G B.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833360"/>
            <a:ext cx="2754000" cy="18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Radioatividade no cotidiano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Um exemplo de radioisótopo é o iodo-131 que é usado no tratamento de câncer de tireoide, pois, por se acumular nesse órgão, suas radiações gama destroem as células cancerígenas.</a:t>
            </a:r>
            <a:endParaRPr lang="pt-BR" sz="2800" dirty="0"/>
          </a:p>
        </p:txBody>
      </p:sp>
      <p:pic>
        <p:nvPicPr>
          <p:cNvPr id="4" name="Imagem 3" descr="aparelho_irix_gam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365352"/>
            <a:ext cx="2756386" cy="2232000"/>
          </a:xfrm>
          <a:prstGeom prst="rect">
            <a:avLst/>
          </a:prstGeom>
        </p:spPr>
      </p:pic>
      <p:pic>
        <p:nvPicPr>
          <p:cNvPr id="5" name="Imagem 4" descr="radiaca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5654" y="3609360"/>
            <a:ext cx="3070242" cy="3060000"/>
          </a:xfrm>
          <a:prstGeom prst="rect">
            <a:avLst/>
          </a:prstGeom>
        </p:spPr>
      </p:pic>
      <p:pic>
        <p:nvPicPr>
          <p:cNvPr id="6" name="Imagem 5" descr="radioterapi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120" y="3609360"/>
            <a:ext cx="2142000" cy="30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Radioatividade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partículas Alfa, Beta e Gama distinguem-se pelo tipo de carga (positiva ou negativa) ou </a:t>
            </a:r>
            <a:r>
              <a:rPr lang="pt-BR" sz="2800" smtClean="0">
                <a:latin typeface="Arial" pitchFamily="34" charset="0"/>
                <a:cs typeface="Arial" pitchFamily="34" charset="0"/>
              </a:rPr>
              <a:t>pela ausência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dela.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Partículas alfa (α):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 são as de carga positiva. Constituídas de 2 prótons e 2 nêutrons. São núcleos de átomos de hélio.</a:t>
            </a:r>
          </a:p>
          <a:p>
            <a:pPr algn="ctr">
              <a:buNone/>
            </a:pPr>
            <a:r>
              <a:rPr lang="pt-BR" sz="2800" baseline="-25000" dirty="0" smtClean="0">
                <a:latin typeface="Arial" pitchFamily="34" charset="0"/>
                <a:cs typeface="Arial" pitchFamily="34" charset="0"/>
              </a:rPr>
              <a:t>+2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pt-BR" sz="28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 ou He</a:t>
            </a:r>
            <a:r>
              <a:rPr lang="pt-BR" sz="2800" baseline="30000" dirty="0" smtClean="0">
                <a:latin typeface="Arial" pitchFamily="34" charset="0"/>
                <a:cs typeface="Arial" pitchFamily="34" charset="0"/>
              </a:rPr>
              <a:t>2+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Radioatividade no cotidiano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Indústria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Radiografia de peças metálicas ou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gamagrafia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industrial.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Em pneus: o </a:t>
            </a:r>
            <a:r>
              <a:rPr lang="pt-BR" sz="2800" baseline="30000" dirty="0" smtClean="0">
                <a:latin typeface="Arial" pitchFamily="34" charset="0"/>
                <a:cs typeface="Arial" pitchFamily="34" charset="0"/>
              </a:rPr>
              <a:t> 32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 é um radioisótopo usado para medir o desgaste de frisos de pneus.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8c3a374b9e4b6fe5941173d727514a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002360"/>
            <a:ext cx="4095750" cy="2667000"/>
          </a:xfrm>
          <a:prstGeom prst="rect">
            <a:avLst/>
          </a:prstGeom>
        </p:spPr>
      </p:pic>
      <p:pic>
        <p:nvPicPr>
          <p:cNvPr id="6" name="Imagem 5" descr="ria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998" y="4149360"/>
            <a:ext cx="3368986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Radioatividade no cotidiano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Linhas de produção: um exemplo é a forma como é feita a indicação do nível de um líquido em uma garrafa.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Esterilização de materiais: as radiações gama ultrapassam os materiais menos densos, estes podem ser utilizados para esterilizar materiais cirúrgicos e alimentos.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industria-de-bebi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1185" y="4293096"/>
            <a:ext cx="2223183" cy="2448000"/>
          </a:xfrm>
          <a:prstGeom prst="rect">
            <a:avLst/>
          </a:prstGeom>
        </p:spPr>
      </p:pic>
      <p:pic>
        <p:nvPicPr>
          <p:cNvPr id="5" name="Imagem 4" descr="esterilizacao-com-radioativ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4013" y="4761368"/>
            <a:ext cx="2966059" cy="19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Radioatividade!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PIBID  DE QUÍMICA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Amanda, Cleuza, Kamila, Matheus, Oséias, </a:t>
            </a:r>
            <a:r>
              <a:rPr lang="pt-BR" dirty="0" err="1" smtClean="0">
                <a:solidFill>
                  <a:schemeClr val="tx1"/>
                </a:solidFill>
              </a:rPr>
              <a:t>Thyara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Professora </a:t>
            </a:r>
            <a:r>
              <a:rPr lang="pt-BR" smtClean="0">
                <a:solidFill>
                  <a:schemeClr val="tx1"/>
                </a:solidFill>
              </a:rPr>
              <a:t>Adriana Gomes.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381731_192912797467085_195709491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799"/>
            <a:ext cx="2520000" cy="1827000"/>
          </a:xfrm>
        </p:spPr>
      </p:pic>
      <p:pic>
        <p:nvPicPr>
          <p:cNvPr id="6" name="Imagem 5" descr="CAPE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416" y="1628800"/>
            <a:ext cx="2520000" cy="1809267"/>
          </a:xfrm>
          <a:prstGeom prst="rect">
            <a:avLst/>
          </a:prstGeom>
        </p:spPr>
      </p:pic>
      <p:pic>
        <p:nvPicPr>
          <p:cNvPr id="7" name="Imagem 6" descr="logo_UTFPR_c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09893"/>
            <a:ext cx="4320000" cy="1579347"/>
          </a:xfrm>
          <a:prstGeom prst="rect">
            <a:avLst/>
          </a:prstGeom>
        </p:spPr>
      </p:pic>
      <p:pic>
        <p:nvPicPr>
          <p:cNvPr id="8" name="Imagem 7" descr="1479022.jpg"/>
          <p:cNvPicPr>
            <a:picLocks noChangeAspect="1"/>
          </p:cNvPicPr>
          <p:nvPr/>
        </p:nvPicPr>
        <p:blipFill>
          <a:blip r:embed="rId5" cstate="print"/>
          <a:srcRect b="27091"/>
          <a:stretch>
            <a:fillRect/>
          </a:stretch>
        </p:blipFill>
        <p:spPr>
          <a:xfrm>
            <a:off x="7308304" y="4365104"/>
            <a:ext cx="1440000" cy="108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Radioatividade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Partículas beta (β)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: aquelas de carga negativa. São os elétrons que saem do núcleo.</a:t>
            </a:r>
          </a:p>
          <a:p>
            <a:pPr algn="ctr">
              <a:buNone/>
            </a:pPr>
            <a:r>
              <a:rPr lang="pt-BR" sz="3200" baseline="-25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0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Admite-se que um nêutron desintegra-se formando um próton, um elétron e um neutrino (partícula sem carga e praticamente sem massa).</a:t>
            </a:r>
          </a:p>
          <a:p>
            <a:pPr algn="ctr">
              <a:buNone/>
            </a:pPr>
            <a:r>
              <a:rPr lang="pt-BR" sz="32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 → </a:t>
            </a:r>
            <a:r>
              <a:rPr lang="pt-BR" sz="3200" baseline="-25000" dirty="0" smtClean="0">
                <a:latin typeface="Arial" pitchFamily="34" charset="0"/>
                <a:cs typeface="Arial" pitchFamily="34" charset="0"/>
              </a:rPr>
              <a:t>+1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 + </a:t>
            </a:r>
            <a:r>
              <a:rPr lang="pt-BR" sz="3200" baseline="-25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 + </a:t>
            </a:r>
            <a:r>
              <a:rPr lang="pt-BR" sz="32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pPr algn="ctr"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Emissões gama (γ)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: ondas eletromagnéticas.</a:t>
            </a:r>
          </a:p>
          <a:p>
            <a:pPr algn="ctr">
              <a:buNone/>
            </a:pPr>
            <a:r>
              <a:rPr lang="pt-BR" sz="32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0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648" y="3573016"/>
            <a:ext cx="8153400" cy="252298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3" descr="fusaoefissao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000" y="1864705"/>
            <a:ext cx="9000000" cy="3579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Fissão Nuclear: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“A quebra do núcleo atômico”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Fissão é o processo de forçar a divisão de um átomo para formar dois outros, mais leves.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1933 – O físico italiano Enrico Fermi estudou que um bombardeamento do núcleo com nêutrons de velocidade moderada faz com que o núcleo capture o nêutron.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Quando o núcleo captura o nêutron ocorre a radiação gama e o núcleo se desintegra emitindo partículas.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Fissão Nuclear:</a:t>
            </a:r>
            <a:endParaRPr lang="pt-BR" dirty="0"/>
          </a:p>
        </p:txBody>
      </p:sp>
      <p:pic>
        <p:nvPicPr>
          <p:cNvPr id="4" name="Espaço Reservado para Conteúdo 3" descr="as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61" t="6996" r="2261" b="11466"/>
          <a:stretch>
            <a:fillRect/>
          </a:stretch>
        </p:blipFill>
        <p:spPr>
          <a:xfrm>
            <a:off x="1043607" y="1628800"/>
            <a:ext cx="7166250" cy="46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ersonalizada 20">
      <a:dk1>
        <a:sysClr val="windowText" lastClr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E3DE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532</TotalTime>
  <Words>1188</Words>
  <Application>Microsoft Office PowerPoint</Application>
  <PresentationFormat>Apresentação na tela (4:3)</PresentationFormat>
  <Paragraphs>186</Paragraphs>
  <Slides>52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Mediano</vt:lpstr>
      <vt:lpstr>radioatividade</vt:lpstr>
      <vt:lpstr>RADIOATIVIDADE </vt:lpstr>
      <vt:lpstr>Radioatividade</vt:lpstr>
      <vt:lpstr>Radioatividade</vt:lpstr>
      <vt:lpstr>Radioatividade</vt:lpstr>
      <vt:lpstr>Radioatividade</vt:lpstr>
      <vt:lpstr>Slide 7</vt:lpstr>
      <vt:lpstr>Fissão Nuclear:</vt:lpstr>
      <vt:lpstr>Fissão Nuclear:</vt:lpstr>
      <vt:lpstr>Fissão Nuclear:</vt:lpstr>
      <vt:lpstr>Fissão Nuclear:</vt:lpstr>
      <vt:lpstr>Fissão Nuclear:</vt:lpstr>
      <vt:lpstr>Fissão Nuclear:</vt:lpstr>
      <vt:lpstr>Fusão Nuclear</vt:lpstr>
      <vt:lpstr>Fusão Nuclear:</vt:lpstr>
      <vt:lpstr>Fusão Nuclear:</vt:lpstr>
      <vt:lpstr>Fusão Nuclear:</vt:lpstr>
      <vt:lpstr>Fusão Nuclear:</vt:lpstr>
      <vt:lpstr>Bomba Atômica</vt:lpstr>
      <vt:lpstr>Bomba Atômica</vt:lpstr>
      <vt:lpstr>Bomba Atômica</vt:lpstr>
      <vt:lpstr>Bomba Atômica</vt:lpstr>
      <vt:lpstr>Bomba Atômica</vt:lpstr>
      <vt:lpstr>Bomba Atômica</vt:lpstr>
      <vt:lpstr>Bomba Atômica</vt:lpstr>
      <vt:lpstr>Usinas Nucleares</vt:lpstr>
      <vt:lpstr>Usinas Nucleares</vt:lpstr>
      <vt:lpstr>Usinas Nucleares</vt:lpstr>
      <vt:lpstr>Usinas Nucleares</vt:lpstr>
      <vt:lpstr>Usinas Nucleares</vt:lpstr>
      <vt:lpstr>Usinas Nucleares</vt:lpstr>
      <vt:lpstr>Usinas Nucleares</vt:lpstr>
      <vt:lpstr>Usinas Nucleares</vt:lpstr>
      <vt:lpstr>Vídeos</vt:lpstr>
      <vt:lpstr>Vídeos</vt:lpstr>
      <vt:lpstr>Vídeos</vt:lpstr>
      <vt:lpstr>Vídeos</vt:lpstr>
      <vt:lpstr>Tempo de Meia-vida</vt:lpstr>
      <vt:lpstr>Tempo de Meia-vida</vt:lpstr>
      <vt:lpstr>Tempo de Meia-vida</vt:lpstr>
      <vt:lpstr>Tempo de Meia-vida</vt:lpstr>
      <vt:lpstr>Tempo de Meia-vida</vt:lpstr>
      <vt:lpstr>Carbono 14</vt:lpstr>
      <vt:lpstr>Carbono 14</vt:lpstr>
      <vt:lpstr>Carbono 14</vt:lpstr>
      <vt:lpstr>Radioatividade no cotidiano</vt:lpstr>
      <vt:lpstr>Radioatividade no cotidiano</vt:lpstr>
      <vt:lpstr>Radioatividade no cotidiano</vt:lpstr>
      <vt:lpstr>Radioatividade no cotidiano</vt:lpstr>
      <vt:lpstr>Radioatividade no cotidiano</vt:lpstr>
      <vt:lpstr>Radioatividade no cotidiano</vt:lpstr>
      <vt:lpstr>Radioatividade!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radioatividade</dc:title>
  <dc:creator>Francis</dc:creator>
  <cp:lastModifiedBy>User</cp:lastModifiedBy>
  <cp:revision>72</cp:revision>
  <dcterms:created xsi:type="dcterms:W3CDTF">2012-11-11T19:51:27Z</dcterms:created>
  <dcterms:modified xsi:type="dcterms:W3CDTF">2013-03-12T03:29:38Z</dcterms:modified>
</cp:coreProperties>
</file>